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17"/>
  </p:notesMasterIdLst>
  <p:sldIdLst>
    <p:sldId id="270" r:id="rId2"/>
    <p:sldId id="287" r:id="rId3"/>
    <p:sldId id="288" r:id="rId4"/>
    <p:sldId id="291" r:id="rId5"/>
    <p:sldId id="313" r:id="rId6"/>
    <p:sldId id="304" r:id="rId7"/>
    <p:sldId id="305" r:id="rId8"/>
    <p:sldId id="310" r:id="rId9"/>
    <p:sldId id="306" r:id="rId10"/>
    <p:sldId id="311" r:id="rId11"/>
    <p:sldId id="307" r:id="rId12"/>
    <p:sldId id="312" r:id="rId13"/>
    <p:sldId id="308" r:id="rId14"/>
    <p:sldId id="309"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294" autoAdjust="0"/>
    <p:restoredTop sz="94660"/>
  </p:normalViewPr>
  <p:slideViewPr>
    <p:cSldViewPr snapToGrid="0">
      <p:cViewPr>
        <p:scale>
          <a:sx n="70" d="100"/>
          <a:sy n="70" d="100"/>
        </p:scale>
        <p:origin x="52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56B87A-0224-4907-9BA6-032CD8866BDB}" type="datetimeFigureOut">
              <a:rPr lang="en-US" smtClean="0"/>
              <a:t>3/29/2020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5DFB0C-9434-49B5-B491-82C07A9BB48F}" type="slidenum">
              <a:rPr lang="en-US" smtClean="0"/>
              <a:t>‹#›</a:t>
            </a:fld>
            <a:endParaRPr lang="en-US"/>
          </a:p>
        </p:txBody>
      </p:sp>
    </p:spTree>
    <p:extLst>
      <p:ext uri="{BB962C8B-B14F-4D97-AF65-F5344CB8AC3E}">
        <p14:creationId xmlns:p14="http://schemas.microsoft.com/office/powerpoint/2010/main" val="2996762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4" name="Group 13"/>
          <p:cNvGrpSpPr/>
          <p:nvPr/>
        </p:nvGrpSpPr>
        <p:grpSpPr>
          <a:xfrm>
            <a:off x="-1588" y="0"/>
            <a:ext cx="12193588" cy="6861555"/>
            <a:chOff x="-1588" y="0"/>
            <a:chExt cx="12193588" cy="6861555"/>
          </a:xfrm>
        </p:grpSpPr>
        <p:sp>
          <p:nvSpPr>
            <p:cNvPr id="9" name="Rectangle 8"/>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a:prstGeom prst="rect">
            <a:avLst/>
          </a:prstGeo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tx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rot="5400000">
            <a:off x="10158984" y="1792224"/>
            <a:ext cx="990599" cy="304799"/>
          </a:xfrm>
        </p:spPr>
        <p:txBody>
          <a:bodyPr/>
          <a:lstStyle>
            <a:lvl1pPr algn="l">
              <a:defRPr b="0">
                <a:solidFill>
                  <a:schemeClr val="bg1"/>
                </a:solidFill>
              </a:defRPr>
            </a:lvl1pPr>
          </a:lstStyle>
          <a:p>
            <a:fld id="{E748362D-825D-4A82-A0AE-0E1171E04A9C}" type="datetimeFigureOut">
              <a:rPr lang="en-US" smtClean="0"/>
              <a:t>3/29/2020</a:t>
            </a:fld>
            <a:endParaRPr lang="en-US"/>
          </a:p>
        </p:txBody>
      </p:sp>
      <p:sp>
        <p:nvSpPr>
          <p:cNvPr id="5" name="Footer Placeholder 4"/>
          <p:cNvSpPr>
            <a:spLocks noGrp="1"/>
          </p:cNvSpPr>
          <p:nvPr>
            <p:ph type="ftr" sz="quarter" idx="11"/>
          </p:nvPr>
        </p:nvSpPr>
        <p:spPr>
          <a:xfrm rot="5400000">
            <a:off x="8951976" y="3227832"/>
            <a:ext cx="3867912" cy="310896"/>
          </a:xfrm>
        </p:spPr>
        <p:txBody>
          <a:bodyPr/>
          <a:lstStyle>
            <a:lvl1pPr>
              <a:defRPr sz="1000" b="0">
                <a:solidFill>
                  <a:schemeClr val="bg1"/>
                </a:solidFill>
              </a:defRPr>
            </a:lvl1pPr>
          </a:lstStyle>
          <a:p>
            <a:endParaRPr lang="en-US"/>
          </a:p>
        </p:txBody>
      </p:sp>
      <p:sp>
        <p:nvSpPr>
          <p:cNvPr id="8" name="Rectangle 7"/>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6C3F5496-BF53-4496-B864-E03A26CEBDCE}" type="slidenum">
              <a:rPr lang="en-US" smtClean="0"/>
              <a:t>‹#›</a:t>
            </a:fld>
            <a:endParaRPr lang="en-US"/>
          </a:p>
        </p:txBody>
      </p:sp>
    </p:spTree>
    <p:extLst>
      <p:ext uri="{BB962C8B-B14F-4D97-AF65-F5344CB8AC3E}">
        <p14:creationId xmlns:p14="http://schemas.microsoft.com/office/powerpoint/2010/main" val="330318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7" y="4969927"/>
            <a:ext cx="8825657" cy="566738"/>
          </a:xfrm>
          <a:prstGeom prst="rect">
            <a:avLst/>
          </a:prstGeo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7" y="5536665"/>
            <a:ext cx="8825656" cy="493712"/>
          </a:xfrm>
        </p:spPr>
        <p:txBody>
          <a:bodyPr>
            <a:normAutofit/>
          </a:bodyPr>
          <a:lstStyle>
            <a:lvl1pPr marL="0" indent="0">
              <a:buNone/>
              <a:defRPr sz="12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3/29/2020</a:t>
            </a:fld>
            <a:endParaRPr lang="en-US"/>
          </a:p>
        </p:txBody>
      </p:sp>
      <p:sp>
        <p:nvSpPr>
          <p:cNvPr id="6" name="Footer Placeholder 5"/>
          <p:cNvSpPr>
            <a:spLocks noGrp="1"/>
          </p:cNvSpPr>
          <p:nvPr>
            <p:ph type="ftr" sz="quarter" idx="11"/>
          </p:nvPr>
        </p:nvSpPr>
        <p:spPr/>
        <p:txBody>
          <a:bodyPr/>
          <a:lstStyle/>
          <a:p>
            <a:endParaRPr lang="en-US"/>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950128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0" name="Rectangle 9"/>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0704"/>
            <a:ext cx="8833104" cy="1371600"/>
          </a:xfrm>
          <a:prstGeom prst="rect">
            <a:avLst/>
          </a:prstGeom>
        </p:spPr>
        <p:txBody>
          <a:bodyPr anchor="ctr" anchorCtr="0"/>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2144" y="3547872"/>
            <a:ext cx="8825659" cy="2478024"/>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3/29/2020</a:t>
            </a:fld>
            <a:endParaRPr lang="en-US"/>
          </a:p>
        </p:txBody>
      </p:sp>
      <p:sp>
        <p:nvSpPr>
          <p:cNvPr id="5" name="Footer Placeholder 4"/>
          <p:cNvSpPr>
            <a:spLocks noGrp="1"/>
          </p:cNvSpPr>
          <p:nvPr>
            <p:ph type="ftr" sz="quarter" idx="11"/>
          </p:nvPr>
        </p:nvSpPr>
        <p:spPr/>
        <p:txBody>
          <a:body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8352123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1588" y="0"/>
            <a:ext cx="12193588" cy="6861555"/>
            <a:chOff x="-1588" y="0"/>
            <a:chExt cx="12193588" cy="6861555"/>
          </a:xfrm>
        </p:grpSpPr>
        <p:sp>
          <p:nvSpPr>
            <p:cNvPr id="16" name="Rectangle 15"/>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Oval 17"/>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7"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2" name="TextBox 11"/>
          <p:cNvSpPr txBox="1"/>
          <p:nvPr/>
        </p:nvSpPr>
        <p:spPr bwMode="gray">
          <a:xfrm>
            <a:off x="898295" y="596767"/>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15" name="TextBox 14"/>
          <p:cNvSpPr txBox="1"/>
          <p:nvPr/>
        </p:nvSpPr>
        <p:spPr bwMode="gray">
          <a:xfrm>
            <a:off x="9715063" y="2629300"/>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2" name="Title 1"/>
          <p:cNvSpPr>
            <a:spLocks noGrp="1"/>
          </p:cNvSpPr>
          <p:nvPr>
            <p:ph type="title"/>
          </p:nvPr>
        </p:nvSpPr>
        <p:spPr>
          <a:xfrm>
            <a:off x="1574801" y="980517"/>
            <a:ext cx="8460983" cy="2698249"/>
          </a:xfrm>
          <a:prstGeom prst="rect">
            <a:avLst/>
          </a:prstGeom>
        </p:spPr>
        <p:txBody>
          <a:bodyPr anchor="ctr" anchorCtr="0"/>
          <a:lstStyle>
            <a:lvl1pPr>
              <a:defRPr sz="4000"/>
            </a:lvl1pPr>
          </a:lstStyle>
          <a:p>
            <a:r>
              <a:rPr lang="en-US"/>
              <a:t>Click to edit Master title style</a:t>
            </a:r>
            <a:endParaRPr lang="en-US" dirty="0"/>
          </a:p>
        </p:txBody>
      </p:sp>
      <p:sp>
        <p:nvSpPr>
          <p:cNvPr id="11" name="Text Placeholder 3"/>
          <p:cNvSpPr>
            <a:spLocks noGrp="1"/>
          </p:cNvSpPr>
          <p:nvPr>
            <p:ph type="body" sz="half" idx="14"/>
          </p:nvPr>
        </p:nvSpPr>
        <p:spPr bwMode="gray">
          <a:xfrm>
            <a:off x="1945945" y="3679987"/>
            <a:ext cx="7725772" cy="342174"/>
          </a:xfrm>
        </p:spPr>
        <p:txBody>
          <a:bodyPr vert="horz" lIns="91440" tIns="45720" rIns="91440" bIns="45720" rtlCol="0" anchor="t">
            <a:normAutofit/>
          </a:bodyPr>
          <a:lstStyle>
            <a:lvl1pPr>
              <a:buNone/>
              <a:defRPr lang="en-US" sz="1400" cap="small" dirty="0">
                <a:solidFill>
                  <a:schemeClr val="tx2">
                    <a:lumMod val="40000"/>
                    <a:lumOff val="60000"/>
                  </a:schemeClr>
                </a:solidFill>
                <a:latin typeface="+mn-lt"/>
              </a:defRPr>
            </a:lvl1pPr>
          </a:lstStyle>
          <a:p>
            <a:pPr marL="0" lvl="0" indent="0">
              <a:buNone/>
            </a:pPr>
            <a:r>
              <a:rPr lang="en-US"/>
              <a:t>Edit Master text styles</a:t>
            </a:r>
          </a:p>
        </p:txBody>
      </p:sp>
      <p:sp>
        <p:nvSpPr>
          <p:cNvPr id="10" name="Text Placeholder 3"/>
          <p:cNvSpPr>
            <a:spLocks noGrp="1"/>
          </p:cNvSpPr>
          <p:nvPr>
            <p:ph type="body" sz="half" idx="2"/>
          </p:nvPr>
        </p:nvSpPr>
        <p:spPr>
          <a:xfrm>
            <a:off x="1154954" y="5029198"/>
            <a:ext cx="8825659" cy="997858"/>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3/29/2020</a:t>
            </a:fld>
            <a:endParaRPr lang="en-US"/>
          </a:p>
        </p:txBody>
      </p:sp>
      <p:sp>
        <p:nvSpPr>
          <p:cNvPr id="5" name="Footer Placeholder 4"/>
          <p:cNvSpPr>
            <a:spLocks noGrp="1"/>
          </p:cNvSpPr>
          <p:nvPr>
            <p:ph type="ftr" sz="quarter" idx="11"/>
          </p:nvPr>
        </p:nvSpPr>
        <p:spPr/>
        <p:txBody>
          <a:bodyPr/>
          <a:lstStyle/>
          <a:p>
            <a:endParaRPr lang="en-US"/>
          </a:p>
        </p:txBody>
      </p:sp>
      <p:sp>
        <p:nvSpPr>
          <p:cNvPr id="23" name="Rectangle 2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8814484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3525"/>
            <a:ext cx="8865623" cy="1819656"/>
          </a:xfrm>
          <a:prstGeom prst="rect">
            <a:avLst/>
          </a:prstGeo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9200"/>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3/29/2020</a:t>
            </a:fld>
            <a:endParaRPr lang="en-US"/>
          </a:p>
        </p:txBody>
      </p:sp>
      <p:sp>
        <p:nvSpPr>
          <p:cNvPr id="5" name="Footer Placeholder 4"/>
          <p:cNvSpPr>
            <a:spLocks noGrp="1"/>
          </p:cNvSpPr>
          <p:nvPr>
            <p:ph type="ftr" sz="quarter" idx="11"/>
          </p:nvPr>
        </p:nvSpPr>
        <p:spPr/>
        <p:txBody>
          <a:bodyPr/>
          <a:lstStyle/>
          <a:p>
            <a:endParaRPr lang="en-US"/>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6768121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312916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4" y="3179764"/>
            <a:ext cx="3129168"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5380"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4"/>
            <a:ext cx="3145380"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6700" y="2595032"/>
            <a:ext cx="3161029" cy="58473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6700" y="3179764"/>
            <a:ext cx="3161029"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384991" y="2603500"/>
            <a:ext cx="32564"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5824" y="2603500"/>
            <a:ext cx="0"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748362D-825D-4A82-A0AE-0E1171E04A9C}" type="datetimeFigureOut">
              <a:rPr lang="en-US" smtClean="0"/>
              <a:t>3/29/2020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9850140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nchor="ctr" anchorCtr="0"/>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5"/>
            <a:ext cx="3050438" cy="57626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1334552" y="2610916"/>
            <a:ext cx="2691242" cy="158409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7"/>
            <a:ext cx="3050438"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474846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68865" y="5109108"/>
            <a:ext cx="3050438" cy="91257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3433"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3433" y="5109107"/>
            <a:ext cx="3050438" cy="91794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384245" y="2603500"/>
            <a:ext cx="1"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7352" y="2603500"/>
            <a:ext cx="0"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748362D-825D-4A82-A0AE-0E1171E04A9C}" type="datetimeFigureOut">
              <a:rPr lang="en-US" smtClean="0"/>
              <a:t>3/29/2020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8668331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595033"/>
            <a:ext cx="8825659" cy="3424768"/>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48362D-825D-4A82-A0AE-0E1171E04A9C}" type="datetimeFigureOut">
              <a:rPr lang="en-US" smtClean="0"/>
              <a:t>3/29/2020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7294640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8" name="Group 7"/>
          <p:cNvGrpSpPr/>
          <p:nvPr/>
        </p:nvGrpSpPr>
        <p:grpSpPr>
          <a:xfrm>
            <a:off x="-1588" y="0"/>
            <a:ext cx="12193588" cy="6861555"/>
            <a:chOff x="-1588" y="0"/>
            <a:chExt cx="12193588" cy="6861555"/>
          </a:xfrm>
        </p:grpSpPr>
        <p:sp>
          <p:nvSpPr>
            <p:cNvPr id="15" name="Rectangle 14"/>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6"/>
            <a:ext cx="1441567" cy="4748591"/>
          </a:xfrm>
          <a:prstGeom prst="rect">
            <a:avLst/>
          </a:prstGeo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5"/>
            <a:ext cx="6256025" cy="474859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48362D-825D-4A82-A0AE-0E1171E04A9C}" type="datetimeFigureOut">
              <a:rPr lang="en-US" smtClean="0"/>
              <a:t>3/29/2020</a:t>
            </a:fld>
            <a:endParaRPr lang="en-US"/>
          </a:p>
        </p:txBody>
      </p:sp>
      <p:sp>
        <p:nvSpPr>
          <p:cNvPr id="5" name="Footer Placeholder 4"/>
          <p:cNvSpPr>
            <a:spLocks noGrp="1"/>
          </p:cNvSpPr>
          <p:nvPr>
            <p:ph type="ftr" sz="quarter" idx="11"/>
          </p:nvPr>
        </p:nvSpPr>
        <p:spPr/>
        <p:txBody>
          <a:bodyPr/>
          <a:lstStyle/>
          <a:p>
            <a:endParaRPr lang="en-US"/>
          </a:p>
        </p:txBody>
      </p:sp>
      <p:sp>
        <p:nvSpPr>
          <p:cNvPr id="20" name="Rectangle 1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415228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9"/>
            <a:ext cx="8825659" cy="706964"/>
          </a:xfrm>
          <a:prstGeom prst="rect">
            <a:avLst/>
          </a:prstGeom>
        </p:spPr>
        <p:txBody>
          <a:bodyPr anchor="ct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48362D-825D-4A82-A0AE-0E1171E04A9C}" type="datetimeFigureOut">
              <a:rPr lang="en-US" smtClean="0"/>
              <a:t>3/29/2020</a:t>
            </a:fld>
            <a:endParaRPr lang="en-US"/>
          </a:p>
        </p:txBody>
      </p:sp>
      <p:sp>
        <p:nvSpPr>
          <p:cNvPr id="5" name="Footer Placeholder 4"/>
          <p:cNvSpPr>
            <a:spLocks noGrp="1"/>
          </p:cNvSpPr>
          <p:nvPr>
            <p:ph type="ftr" sz="quarter" idx="11"/>
          </p:nvPr>
        </p:nvSpPr>
        <p:spPr/>
        <p:txBody>
          <a:bodyPr/>
          <a:lstStyle>
            <a:lvl1pPr>
              <a:defRPr sz="1000" b="1"/>
            </a:lvl1pPr>
          </a:lstStyle>
          <a:p>
            <a:endParaRPr lang="en-US"/>
          </a:p>
        </p:txBody>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540724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Rectangle 8"/>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9192"/>
            <a:ext cx="4343400" cy="2286000"/>
          </a:xfrm>
          <a:prstGeom prst="rect">
            <a:avLst/>
          </a:prstGeom>
        </p:spPr>
        <p:txBody>
          <a:bodyPr anchor="ctr" anchorCtr="0"/>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4576" y="2679192"/>
            <a:ext cx="3758184" cy="2286000"/>
          </a:xfrm>
        </p:spPr>
        <p:txBody>
          <a:bodyPr anchor="ctr" anchorCtr="0"/>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3/29/2020</a:t>
            </a:fld>
            <a:endParaRPr lang="en-US"/>
          </a:p>
        </p:txBody>
      </p:sp>
      <p:sp>
        <p:nvSpPr>
          <p:cNvPr id="5" name="Footer Placeholder 4"/>
          <p:cNvSpPr>
            <a:spLocks noGrp="1"/>
          </p:cNvSpPr>
          <p:nvPr>
            <p:ph type="ftr" sz="quarter" idx="11"/>
          </p:nvPr>
        </p:nvSpPr>
        <p:spPr/>
        <p:txBody>
          <a:bodyPr/>
          <a:lstStyle>
            <a:lvl1pPr>
              <a:defRPr sz="1000" b="1"/>
            </a:lvl1pPr>
          </a:lstStyle>
          <a:p>
            <a:endParaRPr lang="en-US"/>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489118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54953" y="969264"/>
            <a:ext cx="8825659" cy="704088"/>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8032"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76" y="2603500"/>
            <a:ext cx="4828032"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748362D-825D-4A82-A0AE-0E1171E04A9C}" type="datetimeFigureOut">
              <a:rPr lang="en-US" smtClean="0"/>
              <a:t>3/29/2020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46405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54954" y="969264"/>
            <a:ext cx="8825659" cy="704088"/>
          </a:xfrm>
          <a:prstGeom prst="rect">
            <a:avLst/>
          </a:prstGeo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98448"/>
            <a:ext cx="4828032" cy="284378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76"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1" y="3187921"/>
            <a:ext cx="4825160" cy="285431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748362D-825D-4A82-A0AE-0E1171E04A9C}" type="datetimeFigureOut">
              <a:rPr lang="en-US" smtClean="0"/>
              <a:t>3/29/2020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691633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52144" y="969264"/>
            <a:ext cx="8825659" cy="704088"/>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748362D-825D-4A82-A0AE-0E1171E04A9C}" type="datetimeFigureOut">
              <a:rPr lang="en-US" smtClean="0"/>
              <a:t>3/29/2020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454297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48362D-825D-4A82-A0AE-0E1171E04A9C}" type="datetimeFigureOut">
              <a:rPr lang="en-US" smtClean="0"/>
              <a:t>3/29/2020</a:t>
            </a:fld>
            <a:endParaRPr lang="en-US"/>
          </a:p>
        </p:txBody>
      </p:sp>
      <p:sp>
        <p:nvSpPr>
          <p:cNvPr id="3" name="Footer Placeholder 2"/>
          <p:cNvSpPr>
            <a:spLocks noGrp="1"/>
          </p:cNvSpPr>
          <p:nvPr>
            <p:ph type="ftr" sz="quarter" idx="11"/>
          </p:nvPr>
        </p:nvSpPr>
        <p:spPr/>
        <p:txBody>
          <a:bodyPr/>
          <a:lstStyle/>
          <a:p>
            <a:endParaRPr lang="en-US"/>
          </a:p>
        </p:txBody>
      </p:sp>
      <p:sp>
        <p:nvSpPr>
          <p:cNvPr id="6" name="Rectangle 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324055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3" y="1298448"/>
            <a:ext cx="2793159" cy="1597152"/>
          </a:xfrm>
          <a:prstGeom prst="rect">
            <a:avLst/>
          </a:prstGeo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79008" y="1447800"/>
            <a:ext cx="5195997"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3" y="3129280"/>
            <a:ext cx="2793159" cy="2895599"/>
          </a:xfrm>
        </p:spPr>
        <p:txBody>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3/29/2020</a:t>
            </a:fld>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21797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a:prstGeom prst="rect">
            <a:avLst/>
          </a:prstGeo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3/29/2020</a:t>
            </a:fld>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847028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1"/>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19">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4"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30"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2760" y="6391656"/>
            <a:ext cx="990599" cy="304799"/>
          </a:xfrm>
          <a:prstGeom prst="rect">
            <a:avLst/>
          </a:prstGeom>
        </p:spPr>
        <p:txBody>
          <a:bodyPr vert="horz" lIns="91440" tIns="45720" rIns="91440" bIns="45720" rtlCol="0" anchor="ctr" anchorCtr="0"/>
          <a:lstStyle>
            <a:lvl1pPr algn="r">
              <a:defRPr sz="1000" b="1" i="0">
                <a:solidFill>
                  <a:schemeClr val="accent1"/>
                </a:solidFill>
              </a:defRPr>
            </a:lvl1pPr>
          </a:lstStyle>
          <a:p>
            <a:fld id="{E748362D-825D-4A82-A0AE-0E1171E04A9C}" type="datetimeFigureOut">
              <a:rPr lang="en-US" smtClean="0"/>
              <a:t>3/29/2020</a:t>
            </a:fld>
            <a:endParaRPr lang="en-US"/>
          </a:p>
        </p:txBody>
      </p:sp>
      <p:sp>
        <p:nvSpPr>
          <p:cNvPr id="5" name="Footer Placeholder 4"/>
          <p:cNvSpPr>
            <a:spLocks noGrp="1"/>
          </p:cNvSpPr>
          <p:nvPr>
            <p:ph type="ftr" sz="quarter" idx="3"/>
          </p:nvPr>
        </p:nvSpPr>
        <p:spPr>
          <a:xfrm>
            <a:off x="557784" y="6391656"/>
            <a:ext cx="3867912" cy="310896"/>
          </a:xfrm>
          <a:prstGeom prst="rect">
            <a:avLst/>
          </a:prstGeom>
        </p:spPr>
        <p:txBody>
          <a:bodyPr vert="horz" lIns="91440" tIns="45720" rIns="91440" bIns="45720" rtlCol="0" anchor="ctr" anchorCtr="0"/>
          <a:lstStyle>
            <a:lvl1pPr algn="l">
              <a:defRPr sz="1000" b="1" i="0">
                <a:solidFill>
                  <a:schemeClr val="accent1"/>
                </a:solidFill>
              </a:defRPr>
            </a:lvl1pPr>
          </a:lstStyle>
          <a:p>
            <a:endParaRPr lang="en-US"/>
          </a:p>
        </p:txBody>
      </p:sp>
      <p:sp>
        <p:nvSpPr>
          <p:cNvPr id="29" name="Rectangle 2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C3F5496-BF53-4496-B864-E03A26CEBDCE}" type="slidenum">
              <a:rPr lang="en-US" smtClean="0"/>
              <a:t>‹#›</a:t>
            </a:fld>
            <a:endParaRPr lang="en-US"/>
          </a:p>
        </p:txBody>
      </p:sp>
    </p:spTree>
    <p:extLst>
      <p:ext uri="{BB962C8B-B14F-4D97-AF65-F5344CB8AC3E}">
        <p14:creationId xmlns:p14="http://schemas.microsoft.com/office/powerpoint/2010/main" val="1837292350"/>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 id="2147483888" r:id="rId12"/>
    <p:sldLayoutId id="2147483889" r:id="rId13"/>
    <p:sldLayoutId id="2147483890" r:id="rId14"/>
    <p:sldLayoutId id="2147483891" r:id="rId15"/>
    <p:sldLayoutId id="2147483892" r:id="rId16"/>
    <p:sldLayoutId id="2147483893"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Chemistry – Week of 4/6, 2020 #1</a:t>
            </a:r>
          </a:p>
        </p:txBody>
      </p:sp>
      <p:sp>
        <p:nvSpPr>
          <p:cNvPr id="3" name="Content Placeholder 2"/>
          <p:cNvSpPr>
            <a:spLocks noGrp="1"/>
          </p:cNvSpPr>
          <p:nvPr>
            <p:ph sz="half" idx="1"/>
          </p:nvPr>
        </p:nvSpPr>
        <p:spPr/>
        <p:txBody>
          <a:bodyPr>
            <a:normAutofit lnSpcReduction="10000"/>
          </a:bodyPr>
          <a:lstStyle/>
          <a:p>
            <a:r>
              <a:rPr lang="en-US" sz="2000" b="1" dirty="0"/>
              <a:t>Objective –</a:t>
            </a:r>
          </a:p>
          <a:p>
            <a:pPr lvl="1"/>
            <a:r>
              <a:rPr lang="en-US" sz="2000" b="1" dirty="0"/>
              <a:t>Types of Reactions</a:t>
            </a:r>
          </a:p>
          <a:p>
            <a:pPr lvl="1"/>
            <a:r>
              <a:rPr lang="en-US" sz="2000" b="1" dirty="0"/>
              <a:t>Predicting Products</a:t>
            </a:r>
          </a:p>
          <a:p>
            <a:pPr marL="0" indent="0">
              <a:buNone/>
            </a:pPr>
            <a:endParaRPr lang="en-US" sz="2000" b="1" dirty="0"/>
          </a:p>
          <a:p>
            <a:r>
              <a:rPr lang="en-US" sz="2000" b="1" dirty="0"/>
              <a:t>Assignment:  </a:t>
            </a:r>
          </a:p>
          <a:p>
            <a:pPr lvl="1"/>
            <a:r>
              <a:rPr lang="en-US" sz="1800" b="1" dirty="0"/>
              <a:t>Complete typing instructions for first balancing reactions worksheet</a:t>
            </a:r>
          </a:p>
          <a:p>
            <a:pPr lvl="1"/>
            <a:r>
              <a:rPr lang="en-US" sz="1800" b="1" dirty="0"/>
              <a:t>Complete the Predicting Products WS</a:t>
            </a:r>
          </a:p>
          <a:p>
            <a:endParaRPr lang="en-US" sz="2000" b="1" dirty="0"/>
          </a:p>
          <a:p>
            <a:pPr lvl="1"/>
            <a:endParaRPr lang="en-US" sz="2000" b="1" dirty="0"/>
          </a:p>
        </p:txBody>
      </p:sp>
      <p:sp>
        <p:nvSpPr>
          <p:cNvPr id="4" name="Content Placeholder 3"/>
          <p:cNvSpPr>
            <a:spLocks noGrp="1"/>
          </p:cNvSpPr>
          <p:nvPr>
            <p:ph sz="half" idx="2"/>
          </p:nvPr>
        </p:nvSpPr>
        <p:spPr>
          <a:xfrm>
            <a:off x="6208776" y="2630796"/>
            <a:ext cx="4828032" cy="3416300"/>
          </a:xfrm>
        </p:spPr>
        <p:txBody>
          <a:bodyPr>
            <a:normAutofit lnSpcReduction="10000"/>
          </a:bodyPr>
          <a:lstStyle/>
          <a:p>
            <a:r>
              <a:rPr lang="en-US" sz="2000" b="1" dirty="0"/>
              <a:t>Agenda</a:t>
            </a:r>
          </a:p>
          <a:p>
            <a:pPr lvl="1"/>
            <a:r>
              <a:rPr lang="en-US" altLang="en-US" sz="2000" b="1" dirty="0"/>
              <a:t>5 types of reactions</a:t>
            </a:r>
          </a:p>
          <a:p>
            <a:pPr lvl="1"/>
            <a:r>
              <a:rPr lang="en-US" sz="2000" b="1" dirty="0"/>
              <a:t>Predicting Products by type</a:t>
            </a:r>
          </a:p>
        </p:txBody>
      </p:sp>
    </p:spTree>
    <p:extLst>
      <p:ext uri="{BB962C8B-B14F-4D97-AF65-F5344CB8AC3E}">
        <p14:creationId xmlns:p14="http://schemas.microsoft.com/office/powerpoint/2010/main" val="5598641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Predicting Decomposition -Practice</a:t>
            </a:r>
          </a:p>
        </p:txBody>
      </p:sp>
      <p:sp>
        <p:nvSpPr>
          <p:cNvPr id="3" name="Content Placeholder 2"/>
          <p:cNvSpPr>
            <a:spLocks noGrp="1"/>
          </p:cNvSpPr>
          <p:nvPr>
            <p:ph sz="half" idx="1"/>
          </p:nvPr>
        </p:nvSpPr>
        <p:spPr>
          <a:xfrm>
            <a:off x="854509" y="2603500"/>
            <a:ext cx="6055957" cy="3416301"/>
          </a:xfrm>
        </p:spPr>
        <p:txBody>
          <a:bodyPr>
            <a:normAutofit/>
          </a:bodyPr>
          <a:lstStyle/>
          <a:p>
            <a:r>
              <a:rPr lang="en-US" sz="2200" b="1" dirty="0">
                <a:sym typeface="Symbol" panose="05050102010706020507" pitchFamily="18" charset="2"/>
              </a:rPr>
              <a:t>Name the compound that will decompose to be able to identify how it will decompose. </a:t>
            </a:r>
          </a:p>
          <a:p>
            <a:r>
              <a:rPr lang="en-US" sz="2200" b="1" dirty="0">
                <a:sym typeface="Symbol" panose="05050102010706020507" pitchFamily="18" charset="2"/>
              </a:rPr>
              <a:t>Then follow the pattern to write the products.</a:t>
            </a:r>
          </a:p>
          <a:p>
            <a:r>
              <a:rPr lang="en-US" sz="2200" b="1" dirty="0">
                <a:sym typeface="Symbol" panose="05050102010706020507" pitchFamily="18" charset="2"/>
              </a:rPr>
              <a:t>Balance the reaction. </a:t>
            </a:r>
          </a:p>
          <a:p>
            <a:r>
              <a:rPr lang="en-US" sz="2200" b="1" dirty="0">
                <a:sym typeface="Symbol" panose="05050102010706020507" pitchFamily="18" charset="2"/>
              </a:rPr>
              <a:t>Ex:   NaClO</a:t>
            </a:r>
            <a:r>
              <a:rPr lang="en-US" sz="2200" b="1" baseline="-25000" dirty="0">
                <a:sym typeface="Symbol" panose="05050102010706020507" pitchFamily="18" charset="2"/>
              </a:rPr>
              <a:t>3</a:t>
            </a:r>
            <a:r>
              <a:rPr lang="en-US" sz="2200" b="1" dirty="0">
                <a:sym typeface="Symbol" panose="05050102010706020507" pitchFamily="18" charset="2"/>
              </a:rPr>
              <a:t>  </a:t>
            </a:r>
            <a:r>
              <a:rPr lang="en-US" sz="2200" b="1" dirty="0">
                <a:sym typeface="Wingdings" panose="05000000000000000000" pitchFamily="2" charset="2"/>
              </a:rPr>
              <a:t> </a:t>
            </a:r>
          </a:p>
          <a:p>
            <a:r>
              <a:rPr lang="en-US" sz="2200" b="1" dirty="0">
                <a:sym typeface="Wingdings" panose="05000000000000000000" pitchFamily="2" charset="2"/>
              </a:rPr>
              <a:t>Ex:    CaCO</a:t>
            </a:r>
            <a:r>
              <a:rPr lang="en-US" sz="2200" b="1" baseline="-25000" dirty="0">
                <a:sym typeface="Wingdings" panose="05000000000000000000" pitchFamily="2" charset="2"/>
              </a:rPr>
              <a:t>3</a:t>
            </a:r>
            <a:r>
              <a:rPr lang="en-US" sz="2200" b="1" dirty="0">
                <a:sym typeface="Wingdings" panose="05000000000000000000" pitchFamily="2" charset="2"/>
              </a:rPr>
              <a:t> </a:t>
            </a:r>
            <a:endParaRPr lang="en-US" sz="2200" b="1" dirty="0">
              <a:sym typeface="Symbol" panose="05050102010706020507" pitchFamily="18" charset="2"/>
            </a:endParaRPr>
          </a:p>
          <a:p>
            <a:endParaRPr lang="en-US" sz="2000" b="1" dirty="0"/>
          </a:p>
        </p:txBody>
      </p:sp>
      <p:sp>
        <p:nvSpPr>
          <p:cNvPr id="4" name="Content Placeholder 3"/>
          <p:cNvSpPr>
            <a:spLocks noGrp="1"/>
          </p:cNvSpPr>
          <p:nvPr>
            <p:ph sz="half" idx="2"/>
          </p:nvPr>
        </p:nvSpPr>
        <p:spPr>
          <a:xfrm>
            <a:off x="7195278" y="2458387"/>
            <a:ext cx="4179420" cy="1229193"/>
          </a:xfrm>
        </p:spPr>
        <p:txBody>
          <a:bodyPr>
            <a:noAutofit/>
          </a:bodyPr>
          <a:lstStyle/>
          <a:p>
            <a:r>
              <a:rPr lang="en-US" sz="1600" b="1" dirty="0"/>
              <a:t>binary compound </a:t>
            </a:r>
            <a:r>
              <a:rPr lang="en-US" sz="1600" b="1" dirty="0">
                <a:sym typeface="Symbol" panose="05050102010706020507" pitchFamily="18" charset="2"/>
              </a:rPr>
              <a:t> two elements</a:t>
            </a:r>
            <a:endParaRPr lang="en-US" sz="1600" b="1" dirty="0"/>
          </a:p>
          <a:p>
            <a:r>
              <a:rPr lang="en-US" sz="1600" b="1" dirty="0"/>
              <a:t>metal carbonate </a:t>
            </a:r>
            <a:r>
              <a:rPr lang="en-US" sz="1600" b="1" dirty="0">
                <a:sym typeface="Symbol" panose="05050102010706020507" pitchFamily="18" charset="2"/>
              </a:rPr>
              <a:t></a:t>
            </a:r>
            <a:r>
              <a:rPr lang="en-US" sz="1600" b="1" dirty="0"/>
              <a:t> metal oxide + carbon dioxide</a:t>
            </a:r>
          </a:p>
          <a:p>
            <a:r>
              <a:rPr lang="en-US" sz="1600" b="1" dirty="0"/>
              <a:t>metal hydrogen carbonate </a:t>
            </a:r>
            <a:r>
              <a:rPr lang="en-US" sz="1600" b="1" dirty="0">
                <a:sym typeface="Symbol" panose="05050102010706020507" pitchFamily="18" charset="2"/>
              </a:rPr>
              <a:t></a:t>
            </a:r>
            <a:r>
              <a:rPr lang="en-US" sz="1600" b="1" dirty="0"/>
              <a:t> metal oxide + water + carbon dioxide</a:t>
            </a:r>
          </a:p>
          <a:p>
            <a:r>
              <a:rPr lang="en-US" sz="1600" b="1" dirty="0"/>
              <a:t>metal hydroxide </a:t>
            </a:r>
            <a:r>
              <a:rPr lang="en-US" sz="1600" b="1" dirty="0">
                <a:sym typeface="Symbol" panose="05050102010706020507" pitchFamily="18" charset="2"/>
              </a:rPr>
              <a:t></a:t>
            </a:r>
            <a:r>
              <a:rPr lang="en-US" sz="1600" b="1" dirty="0"/>
              <a:t> metal oxide + water</a:t>
            </a:r>
          </a:p>
          <a:p>
            <a:r>
              <a:rPr lang="en-US" sz="1600" b="1" dirty="0"/>
              <a:t>metal chlorate </a:t>
            </a:r>
            <a:r>
              <a:rPr lang="en-US" sz="1600" b="1" dirty="0">
                <a:sym typeface="Symbol" panose="05050102010706020507" pitchFamily="18" charset="2"/>
              </a:rPr>
              <a:t></a:t>
            </a:r>
            <a:r>
              <a:rPr lang="en-US" sz="1600" b="1" dirty="0"/>
              <a:t> metal chloride + oxygen</a:t>
            </a:r>
          </a:p>
          <a:p>
            <a:r>
              <a:rPr lang="en-US" sz="1600" b="1" dirty="0"/>
              <a:t>metal sulfate </a:t>
            </a:r>
            <a:r>
              <a:rPr lang="en-US" sz="1600" b="1" dirty="0">
                <a:sym typeface="Symbol" panose="05050102010706020507" pitchFamily="18" charset="2"/>
              </a:rPr>
              <a:t> metal oxide + sulfur dioxide + oxygen</a:t>
            </a:r>
            <a:endParaRPr lang="en-US" sz="1600" b="1" dirty="0"/>
          </a:p>
          <a:p>
            <a:r>
              <a:rPr lang="en-US" sz="1600" b="1" dirty="0"/>
              <a:t>metal nitrate </a:t>
            </a:r>
            <a:r>
              <a:rPr lang="en-US" sz="1600" b="1" dirty="0">
                <a:sym typeface="Symbol" panose="05050102010706020507" pitchFamily="18" charset="2"/>
              </a:rPr>
              <a:t> metal oxide + nitrogen dioxide + oxygen</a:t>
            </a:r>
          </a:p>
          <a:p>
            <a:endParaRPr lang="en-US" b="1" dirty="0"/>
          </a:p>
        </p:txBody>
      </p:sp>
    </p:spTree>
    <p:extLst>
      <p:ext uri="{BB962C8B-B14F-4D97-AF65-F5344CB8AC3E}">
        <p14:creationId xmlns:p14="http://schemas.microsoft.com/office/powerpoint/2010/main" val="735090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Predicting Single Replacement </a:t>
            </a:r>
          </a:p>
        </p:txBody>
      </p:sp>
      <p:sp>
        <p:nvSpPr>
          <p:cNvPr id="3" name="Content Placeholder 2"/>
          <p:cNvSpPr>
            <a:spLocks noGrp="1"/>
          </p:cNvSpPr>
          <p:nvPr>
            <p:ph idx="1"/>
          </p:nvPr>
        </p:nvSpPr>
        <p:spPr>
          <a:xfrm>
            <a:off x="1154954" y="2603499"/>
            <a:ext cx="9353151" cy="3557457"/>
          </a:xfrm>
        </p:spPr>
        <p:txBody>
          <a:bodyPr>
            <a:noAutofit/>
          </a:bodyPr>
          <a:lstStyle/>
          <a:p>
            <a:r>
              <a:rPr lang="en-US" sz="2200" b="1" dirty="0"/>
              <a:t>Use when </a:t>
            </a:r>
            <a:r>
              <a:rPr lang="en-US" sz="2200" b="1" u="sng" dirty="0"/>
              <a:t>an element (usually a metal) reacts with a compound</a:t>
            </a:r>
            <a:r>
              <a:rPr lang="en-US" sz="2200" b="1" dirty="0"/>
              <a:t>.</a:t>
            </a:r>
          </a:p>
          <a:p>
            <a:r>
              <a:rPr lang="en-US" sz="2200" b="1" dirty="0"/>
              <a:t>Determine </a:t>
            </a:r>
            <a:r>
              <a:rPr lang="en-US" sz="2200" b="1" u="sng" dirty="0"/>
              <a:t>the ion formed by </a:t>
            </a:r>
            <a:r>
              <a:rPr lang="en-US" sz="2000" b="1" dirty="0"/>
              <a:t> </a:t>
            </a:r>
            <a:r>
              <a:rPr lang="en-US" sz="2200" b="1" u="sng" dirty="0"/>
              <a:t>the free element and combine with the anion of the compound</a:t>
            </a:r>
            <a:r>
              <a:rPr lang="en-US" sz="2200" b="1" dirty="0"/>
              <a:t> to form one product. </a:t>
            </a:r>
          </a:p>
          <a:p>
            <a:r>
              <a:rPr lang="en-US" sz="2200" b="1" dirty="0"/>
              <a:t>Turn the </a:t>
            </a:r>
            <a:r>
              <a:rPr lang="en-US" sz="2200" b="1" u="sng" dirty="0"/>
              <a:t>cation (or anion) of the compound into a free element </a:t>
            </a:r>
            <a:r>
              <a:rPr lang="en-US" sz="2200" b="1" dirty="0"/>
              <a:t>as the second product. </a:t>
            </a:r>
          </a:p>
          <a:p>
            <a:r>
              <a:rPr lang="en-US" sz="2400" b="1" dirty="0"/>
              <a:t>A </a:t>
            </a:r>
            <a:r>
              <a:rPr lang="en-US" sz="2400" b="1" u="sng" dirty="0"/>
              <a:t>metal </a:t>
            </a:r>
            <a:r>
              <a:rPr lang="en-US" sz="2400" b="1" dirty="0"/>
              <a:t>free element </a:t>
            </a:r>
            <a:r>
              <a:rPr lang="en-US" sz="2400" b="1" u="sng" dirty="0"/>
              <a:t>replaces a metal</a:t>
            </a:r>
            <a:r>
              <a:rPr lang="en-US" sz="2400" b="1" dirty="0"/>
              <a:t>. A </a:t>
            </a:r>
            <a:r>
              <a:rPr lang="en-US" sz="2400" b="1" u="sng" dirty="0"/>
              <a:t>nonmetal</a:t>
            </a:r>
            <a:r>
              <a:rPr lang="en-US" sz="2400" b="1" dirty="0"/>
              <a:t> free element </a:t>
            </a:r>
            <a:r>
              <a:rPr lang="en-US" sz="2400" b="1" u="sng" dirty="0"/>
              <a:t>replaces a nonmetal</a:t>
            </a:r>
            <a:r>
              <a:rPr lang="en-US" sz="2400" b="1" dirty="0"/>
              <a:t>.</a:t>
            </a:r>
            <a:endParaRPr lang="en-US" sz="2200" b="1" dirty="0"/>
          </a:p>
          <a:p>
            <a:endParaRPr lang="en-US" sz="2000" b="1" dirty="0"/>
          </a:p>
        </p:txBody>
      </p:sp>
    </p:spTree>
    <p:extLst>
      <p:ext uri="{BB962C8B-B14F-4D97-AF65-F5344CB8AC3E}">
        <p14:creationId xmlns:p14="http://schemas.microsoft.com/office/powerpoint/2010/main" val="40801474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9"/>
            <a:ext cx="9817846" cy="706964"/>
          </a:xfrm>
        </p:spPr>
        <p:txBody>
          <a:bodyPr/>
          <a:lstStyle/>
          <a:p>
            <a:r>
              <a:rPr lang="en-US" dirty="0"/>
              <a:t>Predicting Single Replacement -Practice</a:t>
            </a:r>
          </a:p>
        </p:txBody>
      </p:sp>
      <p:sp>
        <p:nvSpPr>
          <p:cNvPr id="3" name="Content Placeholder 2"/>
          <p:cNvSpPr>
            <a:spLocks noGrp="1"/>
          </p:cNvSpPr>
          <p:nvPr>
            <p:ph idx="1"/>
          </p:nvPr>
        </p:nvSpPr>
        <p:spPr>
          <a:xfrm>
            <a:off x="1154954" y="2603499"/>
            <a:ext cx="9353151" cy="3557457"/>
          </a:xfrm>
        </p:spPr>
        <p:txBody>
          <a:bodyPr>
            <a:noAutofit/>
          </a:bodyPr>
          <a:lstStyle/>
          <a:p>
            <a:r>
              <a:rPr lang="en-US" sz="2200" b="1" dirty="0"/>
              <a:t>Ex:    (II)    Cu +  AgNO</a:t>
            </a:r>
            <a:r>
              <a:rPr lang="en-US" sz="2200" b="1" baseline="-25000" dirty="0"/>
              <a:t>3</a:t>
            </a:r>
            <a:r>
              <a:rPr lang="en-US" sz="2200" b="1" dirty="0"/>
              <a:t> </a:t>
            </a:r>
            <a:r>
              <a:rPr lang="en-US" sz="2200" b="1" dirty="0">
                <a:sym typeface="Wingdings" panose="05000000000000000000" pitchFamily="2" charset="2"/>
              </a:rPr>
              <a:t></a:t>
            </a:r>
          </a:p>
          <a:p>
            <a:r>
              <a:rPr lang="en-US" sz="2200" b="1" dirty="0">
                <a:sym typeface="Wingdings" panose="05000000000000000000" pitchFamily="2" charset="2"/>
              </a:rPr>
              <a:t>Ex:    Zn  +  CaCl</a:t>
            </a:r>
            <a:r>
              <a:rPr lang="en-US" sz="2200" b="1" baseline="-25000" dirty="0">
                <a:sym typeface="Wingdings" panose="05000000000000000000" pitchFamily="2" charset="2"/>
              </a:rPr>
              <a:t>2</a:t>
            </a:r>
            <a:r>
              <a:rPr lang="en-US" sz="2200" b="1" dirty="0">
                <a:sym typeface="Wingdings" panose="05000000000000000000" pitchFamily="2" charset="2"/>
              </a:rPr>
              <a:t>   </a:t>
            </a:r>
            <a:endParaRPr lang="en-US" sz="2000" b="1" dirty="0"/>
          </a:p>
        </p:txBody>
      </p:sp>
    </p:spTree>
    <p:extLst>
      <p:ext uri="{BB962C8B-B14F-4D97-AF65-F5344CB8AC3E}">
        <p14:creationId xmlns:p14="http://schemas.microsoft.com/office/powerpoint/2010/main" val="1773808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Predicting Double Replacement</a:t>
            </a:r>
          </a:p>
        </p:txBody>
      </p:sp>
      <p:sp>
        <p:nvSpPr>
          <p:cNvPr id="3" name="Content Placeholder 2"/>
          <p:cNvSpPr>
            <a:spLocks noGrp="1"/>
          </p:cNvSpPr>
          <p:nvPr>
            <p:ph idx="1"/>
          </p:nvPr>
        </p:nvSpPr>
        <p:spPr/>
        <p:txBody>
          <a:bodyPr>
            <a:noAutofit/>
          </a:bodyPr>
          <a:lstStyle/>
          <a:p>
            <a:r>
              <a:rPr lang="en-US" sz="2200" b="1" dirty="0"/>
              <a:t>Use when </a:t>
            </a:r>
            <a:r>
              <a:rPr lang="en-US" sz="2200" b="1" u="sng" dirty="0"/>
              <a:t>two compounds </a:t>
            </a:r>
            <a:r>
              <a:rPr lang="en-US" sz="2200" b="1" dirty="0"/>
              <a:t>are reacting.</a:t>
            </a:r>
          </a:p>
          <a:p>
            <a:r>
              <a:rPr lang="en-US" sz="2200" b="1" dirty="0"/>
              <a:t>Identify the cations and anions present in the reactants. </a:t>
            </a:r>
          </a:p>
          <a:p>
            <a:r>
              <a:rPr lang="en-US" sz="2200" b="1" u="sng" dirty="0"/>
              <a:t>Switch partners </a:t>
            </a:r>
            <a:r>
              <a:rPr lang="en-US" sz="2200" b="1" dirty="0"/>
              <a:t>so that each cation is with the other anion.</a:t>
            </a:r>
          </a:p>
          <a:p>
            <a:r>
              <a:rPr lang="en-US" sz="2200" b="1" dirty="0"/>
              <a:t>Write your products using the “</a:t>
            </a:r>
            <a:r>
              <a:rPr lang="en-US" sz="2200" b="1" u="sng" dirty="0"/>
              <a:t>switch drop and reduce”</a:t>
            </a:r>
            <a:r>
              <a:rPr lang="en-US" sz="2200" b="1" dirty="0"/>
              <a:t> procedure</a:t>
            </a:r>
          </a:p>
          <a:p>
            <a:r>
              <a:rPr lang="en-US" sz="2200" b="1" dirty="0"/>
              <a:t>Ex:  CaCl</a:t>
            </a:r>
            <a:r>
              <a:rPr lang="en-US" sz="2200" b="1" baseline="-25000" dirty="0"/>
              <a:t>2</a:t>
            </a:r>
            <a:r>
              <a:rPr lang="en-US" sz="2200" b="1" dirty="0"/>
              <a:t>  +  AgNO</a:t>
            </a:r>
            <a:r>
              <a:rPr lang="en-US" sz="2200" b="1" baseline="-25000" dirty="0"/>
              <a:t>3 </a:t>
            </a:r>
            <a:r>
              <a:rPr lang="en-US" sz="2200" b="1" dirty="0"/>
              <a:t> </a:t>
            </a:r>
            <a:r>
              <a:rPr lang="en-US" sz="2200" b="1" dirty="0">
                <a:sym typeface="Wingdings" panose="05000000000000000000" pitchFamily="2" charset="2"/>
              </a:rPr>
              <a:t></a:t>
            </a:r>
          </a:p>
          <a:p>
            <a:r>
              <a:rPr lang="en-US" sz="2200" b="1" dirty="0">
                <a:sym typeface="Wingdings" panose="05000000000000000000" pitchFamily="2" charset="2"/>
              </a:rPr>
              <a:t>Ex:   ZnSO</a:t>
            </a:r>
            <a:r>
              <a:rPr lang="en-US" sz="2200" b="1" baseline="-25000" dirty="0">
                <a:sym typeface="Wingdings" panose="05000000000000000000" pitchFamily="2" charset="2"/>
              </a:rPr>
              <a:t>4</a:t>
            </a:r>
            <a:r>
              <a:rPr lang="en-US" sz="2200" b="1" dirty="0">
                <a:sym typeface="Wingdings" panose="05000000000000000000" pitchFamily="2" charset="2"/>
              </a:rPr>
              <a:t>  +  Ba(OH)</a:t>
            </a:r>
            <a:r>
              <a:rPr lang="en-US" sz="2200" b="1" baseline="-25000" dirty="0">
                <a:sym typeface="Wingdings" panose="05000000000000000000" pitchFamily="2" charset="2"/>
              </a:rPr>
              <a:t>2</a:t>
            </a:r>
            <a:r>
              <a:rPr lang="en-US" sz="2200" b="1" dirty="0">
                <a:sym typeface="Wingdings" panose="05000000000000000000" pitchFamily="2" charset="2"/>
              </a:rPr>
              <a:t>  </a:t>
            </a:r>
            <a:endParaRPr lang="en-US" sz="2200" b="1" dirty="0"/>
          </a:p>
          <a:p>
            <a:endParaRPr lang="en-US" sz="2200" b="1" dirty="0"/>
          </a:p>
        </p:txBody>
      </p:sp>
    </p:spTree>
    <p:extLst>
      <p:ext uri="{BB962C8B-B14F-4D97-AF65-F5344CB8AC3E}">
        <p14:creationId xmlns:p14="http://schemas.microsoft.com/office/powerpoint/2010/main" val="49358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Predicting Combustion</a:t>
            </a:r>
          </a:p>
        </p:txBody>
      </p:sp>
      <p:sp>
        <p:nvSpPr>
          <p:cNvPr id="3" name="Content Placeholder 2"/>
          <p:cNvSpPr>
            <a:spLocks noGrp="1"/>
          </p:cNvSpPr>
          <p:nvPr>
            <p:ph idx="1"/>
          </p:nvPr>
        </p:nvSpPr>
        <p:spPr/>
        <p:txBody>
          <a:bodyPr>
            <a:normAutofit lnSpcReduction="10000"/>
          </a:bodyPr>
          <a:lstStyle/>
          <a:p>
            <a:r>
              <a:rPr lang="en-US" sz="2200" b="1" dirty="0"/>
              <a:t>Use when there is </a:t>
            </a:r>
            <a:r>
              <a:rPr lang="en-US" sz="2200" b="1" u="sng" dirty="0"/>
              <a:t>oxygen as a reactant</a:t>
            </a:r>
            <a:r>
              <a:rPr lang="en-US" sz="2200" b="1" dirty="0"/>
              <a:t>.</a:t>
            </a:r>
          </a:p>
          <a:p>
            <a:r>
              <a:rPr lang="en-US" sz="2200" b="1" dirty="0"/>
              <a:t>Identify each element in the other reactant.</a:t>
            </a:r>
          </a:p>
          <a:p>
            <a:r>
              <a:rPr lang="en-US" sz="2200" b="1" dirty="0"/>
              <a:t>The products formed will be </a:t>
            </a:r>
            <a:r>
              <a:rPr lang="en-US" sz="2200" b="1" u="sng" dirty="0"/>
              <a:t>oxides of each of the elements</a:t>
            </a:r>
            <a:r>
              <a:rPr lang="en-US" sz="2200" b="1" dirty="0"/>
              <a:t>.</a:t>
            </a:r>
          </a:p>
          <a:p>
            <a:r>
              <a:rPr lang="en-US" sz="2200" b="1" dirty="0"/>
              <a:t>Common Nonmetal oxides are  CO</a:t>
            </a:r>
            <a:r>
              <a:rPr lang="en-US" sz="2200" b="1" baseline="-25000" dirty="0"/>
              <a:t>2</a:t>
            </a:r>
            <a:r>
              <a:rPr lang="en-US" sz="2200" b="1" dirty="0"/>
              <a:t>, H</a:t>
            </a:r>
            <a:r>
              <a:rPr lang="en-US" sz="2200" b="1" baseline="-25000" dirty="0"/>
              <a:t>2</a:t>
            </a:r>
            <a:r>
              <a:rPr lang="en-US" sz="2200" b="1" dirty="0"/>
              <a:t>O, NO</a:t>
            </a:r>
            <a:r>
              <a:rPr lang="en-US" sz="2200" b="1" baseline="-25000" dirty="0"/>
              <a:t>2</a:t>
            </a:r>
            <a:r>
              <a:rPr lang="en-US" sz="2200" b="1" dirty="0"/>
              <a:t> and SO</a:t>
            </a:r>
            <a:r>
              <a:rPr lang="en-US" sz="2200" b="1" baseline="-25000" dirty="0"/>
              <a:t>2</a:t>
            </a:r>
            <a:r>
              <a:rPr lang="en-US" sz="2200" b="1" dirty="0"/>
              <a:t>.</a:t>
            </a:r>
          </a:p>
          <a:p>
            <a:r>
              <a:rPr lang="en-US" sz="2200" b="1" dirty="0"/>
              <a:t>For metal oxides, use the </a:t>
            </a:r>
            <a:r>
              <a:rPr lang="en-US" sz="2200" b="1" u="sng" dirty="0"/>
              <a:t>“switch drop and reduce”</a:t>
            </a:r>
            <a:r>
              <a:rPr lang="en-US" sz="2200" b="1" dirty="0"/>
              <a:t> procedure (Metal ion to use given)</a:t>
            </a:r>
          </a:p>
          <a:p>
            <a:r>
              <a:rPr lang="en-US" sz="2200" b="1" dirty="0"/>
              <a:t>Ex: C</a:t>
            </a:r>
            <a:r>
              <a:rPr lang="en-US" sz="2200" b="1" baseline="-25000" dirty="0"/>
              <a:t>3</a:t>
            </a:r>
            <a:r>
              <a:rPr lang="en-US" sz="2200" b="1" dirty="0"/>
              <a:t>H</a:t>
            </a:r>
            <a:r>
              <a:rPr lang="en-US" sz="2200" b="1" baseline="-25000" dirty="0"/>
              <a:t>3</a:t>
            </a:r>
            <a:r>
              <a:rPr lang="en-US" sz="2200" b="1" dirty="0"/>
              <a:t>NO   +  O</a:t>
            </a:r>
            <a:r>
              <a:rPr lang="en-US" sz="2200" b="1" baseline="-25000" dirty="0"/>
              <a:t>2</a:t>
            </a:r>
            <a:r>
              <a:rPr lang="en-US" sz="2200" b="1" dirty="0"/>
              <a:t>   </a:t>
            </a:r>
            <a:r>
              <a:rPr lang="en-US" sz="2200" b="1" dirty="0">
                <a:sym typeface="Wingdings" panose="05000000000000000000" pitchFamily="2" charset="2"/>
              </a:rPr>
              <a:t></a:t>
            </a:r>
          </a:p>
          <a:p>
            <a:r>
              <a:rPr lang="en-US" sz="2200" b="1" dirty="0">
                <a:sym typeface="Wingdings" panose="05000000000000000000" pitchFamily="2" charset="2"/>
              </a:rPr>
              <a:t>Ex:  (III)  </a:t>
            </a:r>
            <a:r>
              <a:rPr lang="en-US" sz="2200" b="1" dirty="0" err="1">
                <a:sym typeface="Wingdings" panose="05000000000000000000" pitchFamily="2" charset="2"/>
              </a:rPr>
              <a:t>FeS</a:t>
            </a:r>
            <a:r>
              <a:rPr lang="en-US" sz="2200" b="1" dirty="0">
                <a:sym typeface="Wingdings" panose="05000000000000000000" pitchFamily="2" charset="2"/>
              </a:rPr>
              <a:t>  +   O</a:t>
            </a:r>
            <a:r>
              <a:rPr lang="en-US" sz="2200" b="1" baseline="-25000" dirty="0">
                <a:sym typeface="Wingdings" panose="05000000000000000000" pitchFamily="2" charset="2"/>
              </a:rPr>
              <a:t>2</a:t>
            </a:r>
            <a:r>
              <a:rPr lang="en-US" sz="2200" b="1" dirty="0">
                <a:sym typeface="Wingdings" panose="05000000000000000000" pitchFamily="2" charset="2"/>
              </a:rPr>
              <a:t>   </a:t>
            </a:r>
            <a:endParaRPr lang="en-US" sz="2200" b="1" dirty="0"/>
          </a:p>
        </p:txBody>
      </p:sp>
    </p:spTree>
    <p:extLst>
      <p:ext uri="{BB962C8B-B14F-4D97-AF65-F5344CB8AC3E}">
        <p14:creationId xmlns:p14="http://schemas.microsoft.com/office/powerpoint/2010/main" val="3747436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Assignments</a:t>
            </a:r>
          </a:p>
        </p:txBody>
      </p:sp>
      <p:sp>
        <p:nvSpPr>
          <p:cNvPr id="3" name="Content Placeholder 2"/>
          <p:cNvSpPr>
            <a:spLocks noGrp="1"/>
          </p:cNvSpPr>
          <p:nvPr>
            <p:ph idx="1"/>
          </p:nvPr>
        </p:nvSpPr>
        <p:spPr>
          <a:xfrm>
            <a:off x="1736845" y="2437245"/>
            <a:ext cx="9468430" cy="3416300"/>
          </a:xfrm>
        </p:spPr>
        <p:txBody>
          <a:bodyPr>
            <a:noAutofit/>
          </a:bodyPr>
          <a:lstStyle/>
          <a:p>
            <a:r>
              <a:rPr lang="en-US" sz="2000" b="1" dirty="0"/>
              <a:t>What’s Due?  (Pending assignments to complete.)</a:t>
            </a:r>
          </a:p>
          <a:p>
            <a:pPr lvl="1"/>
            <a:r>
              <a:rPr lang="en-US" sz="1800" b="1" dirty="0"/>
              <a:t>Complete the Balancing Reactions Worksheet with the instructions on the top of </a:t>
            </a:r>
            <a:r>
              <a:rPr lang="en-US" sz="1800" b="1" dirty="0" err="1"/>
              <a:t>pg</a:t>
            </a:r>
            <a:r>
              <a:rPr lang="en-US" sz="1800" b="1" dirty="0"/>
              <a:t> 2 </a:t>
            </a:r>
          </a:p>
          <a:p>
            <a:pPr lvl="1"/>
            <a:r>
              <a:rPr lang="en-US" sz="1800" b="1" dirty="0"/>
              <a:t>Predicting Products Worksheet</a:t>
            </a:r>
          </a:p>
          <a:p>
            <a:pPr lvl="1"/>
            <a:endParaRPr lang="en-US" sz="1800" b="1" dirty="0"/>
          </a:p>
          <a:p>
            <a:r>
              <a:rPr lang="en-US" sz="2000" b="1" dirty="0"/>
              <a:t>Answers will be posted for you to check your work. Do not just copy the answers or you won’t learn anything. Complete the assignment, then check your work. If you have questions, there will be a posting in our Teams group that will focus on questions about this assignment. </a:t>
            </a:r>
          </a:p>
        </p:txBody>
      </p:sp>
    </p:spTree>
    <p:extLst>
      <p:ext uri="{BB962C8B-B14F-4D97-AF65-F5344CB8AC3E}">
        <p14:creationId xmlns:p14="http://schemas.microsoft.com/office/powerpoint/2010/main" val="2013278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reactions</a:t>
            </a:r>
          </a:p>
        </p:txBody>
      </p:sp>
      <p:sp>
        <p:nvSpPr>
          <p:cNvPr id="3" name="Content Placeholder 2"/>
          <p:cNvSpPr>
            <a:spLocks noGrp="1"/>
          </p:cNvSpPr>
          <p:nvPr>
            <p:ph idx="1"/>
          </p:nvPr>
        </p:nvSpPr>
        <p:spPr>
          <a:xfrm>
            <a:off x="1154953" y="2603500"/>
            <a:ext cx="10513305" cy="3416300"/>
          </a:xfrm>
        </p:spPr>
        <p:txBody>
          <a:bodyPr>
            <a:normAutofit lnSpcReduction="10000"/>
          </a:bodyPr>
          <a:lstStyle/>
          <a:p>
            <a:r>
              <a:rPr lang="en-US" sz="2400" b="1" dirty="0"/>
              <a:t>Synthesis (Combination)</a:t>
            </a:r>
          </a:p>
          <a:p>
            <a:pPr lvl="1"/>
            <a:r>
              <a:rPr lang="en-US" sz="2000" b="1" dirty="0"/>
              <a:t>A + B </a:t>
            </a:r>
            <a:r>
              <a:rPr lang="en-US" sz="2000" b="1" dirty="0">
                <a:sym typeface="Wingdings" panose="05000000000000000000" pitchFamily="2" charset="2"/>
              </a:rPr>
              <a:t> AB 			Two elements react to form a compound</a:t>
            </a:r>
          </a:p>
          <a:p>
            <a:r>
              <a:rPr lang="en-US" sz="2400" b="1" dirty="0">
                <a:sym typeface="Wingdings" panose="05000000000000000000" pitchFamily="2" charset="2"/>
              </a:rPr>
              <a:t>Decomposition</a:t>
            </a:r>
          </a:p>
          <a:p>
            <a:pPr lvl="1"/>
            <a:r>
              <a:rPr lang="en-US" sz="2000" b="1" dirty="0">
                <a:sym typeface="Wingdings" panose="05000000000000000000" pitchFamily="2" charset="2"/>
              </a:rPr>
              <a:t>AB  A + B			A compound is separated into its elements</a:t>
            </a:r>
          </a:p>
          <a:p>
            <a:r>
              <a:rPr lang="en-US" sz="2400" b="1" dirty="0">
                <a:sym typeface="Wingdings" panose="05000000000000000000" pitchFamily="2" charset="2"/>
              </a:rPr>
              <a:t>Single Replacement</a:t>
            </a:r>
          </a:p>
          <a:p>
            <a:pPr lvl="1"/>
            <a:r>
              <a:rPr lang="en-US" sz="2000" b="1" dirty="0">
                <a:sym typeface="Wingdings" panose="05000000000000000000" pitchFamily="2" charset="2"/>
              </a:rPr>
              <a:t>A + BC  AC + B	One element takes the place of another in a compound. </a:t>
            </a:r>
          </a:p>
          <a:p>
            <a:r>
              <a:rPr lang="en-US" sz="2400" b="1" dirty="0">
                <a:sym typeface="Wingdings" panose="05000000000000000000" pitchFamily="2" charset="2"/>
              </a:rPr>
              <a:t>Double Replacement</a:t>
            </a:r>
          </a:p>
          <a:p>
            <a:pPr lvl="1"/>
            <a:r>
              <a:rPr lang="en-US" sz="2000" b="1" dirty="0">
                <a:sym typeface="Wingdings" panose="05000000000000000000" pitchFamily="2" charset="2"/>
              </a:rPr>
              <a:t>AB  +  CD   AD  +  CB		Ionic partners switch</a:t>
            </a:r>
          </a:p>
          <a:p>
            <a:pPr lvl="1"/>
            <a:endParaRPr lang="en-US" b="1" dirty="0"/>
          </a:p>
        </p:txBody>
      </p:sp>
      <p:pic>
        <p:nvPicPr>
          <p:cNvPr id="5" name="Picture 3" descr="07_Pg231_UnFigure_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7783" y="464942"/>
            <a:ext cx="6310649" cy="21098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14741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Combustion</a:t>
            </a:r>
          </a:p>
        </p:txBody>
      </p:sp>
      <p:sp>
        <p:nvSpPr>
          <p:cNvPr id="3" name="Content Placeholder 2"/>
          <p:cNvSpPr>
            <a:spLocks noGrp="1"/>
          </p:cNvSpPr>
          <p:nvPr>
            <p:ph idx="1"/>
          </p:nvPr>
        </p:nvSpPr>
        <p:spPr/>
        <p:txBody>
          <a:bodyPr>
            <a:normAutofit lnSpcReduction="10000"/>
          </a:bodyPr>
          <a:lstStyle/>
          <a:p>
            <a:r>
              <a:rPr lang="en-US" sz="2400" b="1" dirty="0"/>
              <a:t>The reaction with oxygen is so common that it is often given its own classification: combustion.</a:t>
            </a:r>
          </a:p>
          <a:p>
            <a:r>
              <a:rPr lang="en-US" sz="2400" b="1" dirty="0"/>
              <a:t>The products of a combustion are always the oxides of the elements in the other reactant. If there is a choice of metal ion, you will be told what ion charge to use.</a:t>
            </a:r>
          </a:p>
          <a:p>
            <a:r>
              <a:rPr lang="en-US" sz="2400" b="1" dirty="0"/>
              <a:t>Ex:  Fe + O</a:t>
            </a:r>
            <a:r>
              <a:rPr lang="en-US" sz="2400" b="1" baseline="-25000" dirty="0"/>
              <a:t>2</a:t>
            </a:r>
            <a:r>
              <a:rPr lang="en-US" sz="2400" b="1" dirty="0"/>
              <a:t>  </a:t>
            </a:r>
            <a:r>
              <a:rPr lang="en-US" sz="2400" b="1" dirty="0">
                <a:sym typeface="Wingdings" panose="05000000000000000000" pitchFamily="2" charset="2"/>
              </a:rPr>
              <a:t> Fe</a:t>
            </a:r>
            <a:r>
              <a:rPr lang="en-US" sz="2400" b="1" baseline="-25000" dirty="0">
                <a:sym typeface="Wingdings" panose="05000000000000000000" pitchFamily="2" charset="2"/>
              </a:rPr>
              <a:t>2</a:t>
            </a:r>
            <a:r>
              <a:rPr lang="en-US" sz="2400" b="1" dirty="0">
                <a:sym typeface="Wingdings" panose="05000000000000000000" pitchFamily="2" charset="2"/>
              </a:rPr>
              <a:t>O</a:t>
            </a:r>
            <a:r>
              <a:rPr lang="en-US" sz="2400" b="1" baseline="-25000" dirty="0">
                <a:sym typeface="Wingdings" panose="05000000000000000000" pitchFamily="2" charset="2"/>
              </a:rPr>
              <a:t>3</a:t>
            </a:r>
          </a:p>
          <a:p>
            <a:r>
              <a:rPr lang="en-US" sz="2400" b="1" dirty="0">
                <a:sym typeface="Wingdings" panose="05000000000000000000" pitchFamily="2" charset="2"/>
              </a:rPr>
              <a:t>Ex:  CH</a:t>
            </a:r>
            <a:r>
              <a:rPr lang="en-US" sz="2400" b="1" baseline="-25000" dirty="0">
                <a:sym typeface="Wingdings" panose="05000000000000000000" pitchFamily="2" charset="2"/>
              </a:rPr>
              <a:t>4</a:t>
            </a:r>
            <a:r>
              <a:rPr lang="en-US" sz="2400" b="1" dirty="0">
                <a:sym typeface="Wingdings" panose="05000000000000000000" pitchFamily="2" charset="2"/>
              </a:rPr>
              <a:t> + O</a:t>
            </a:r>
            <a:r>
              <a:rPr lang="en-US" sz="2400" b="1" baseline="-25000" dirty="0">
                <a:sym typeface="Wingdings" panose="05000000000000000000" pitchFamily="2" charset="2"/>
              </a:rPr>
              <a:t>2</a:t>
            </a:r>
            <a:r>
              <a:rPr lang="en-US" sz="2400" b="1" dirty="0">
                <a:sym typeface="Wingdings" panose="05000000000000000000" pitchFamily="2" charset="2"/>
              </a:rPr>
              <a:t>   CO</a:t>
            </a:r>
            <a:r>
              <a:rPr lang="en-US" sz="2400" b="1" baseline="-25000" dirty="0">
                <a:sym typeface="Wingdings" panose="05000000000000000000" pitchFamily="2" charset="2"/>
              </a:rPr>
              <a:t>2</a:t>
            </a:r>
            <a:r>
              <a:rPr lang="en-US" sz="2400" b="1" dirty="0">
                <a:sym typeface="Wingdings" panose="05000000000000000000" pitchFamily="2" charset="2"/>
              </a:rPr>
              <a:t>  +  H</a:t>
            </a:r>
            <a:r>
              <a:rPr lang="en-US" sz="2400" b="1" baseline="-25000" dirty="0">
                <a:sym typeface="Wingdings" panose="05000000000000000000" pitchFamily="2" charset="2"/>
              </a:rPr>
              <a:t>2</a:t>
            </a:r>
            <a:r>
              <a:rPr lang="en-US" sz="2400" b="1" dirty="0">
                <a:sym typeface="Wingdings" panose="05000000000000000000" pitchFamily="2" charset="2"/>
              </a:rPr>
              <a:t>O</a:t>
            </a:r>
          </a:p>
          <a:p>
            <a:r>
              <a:rPr lang="en-US" sz="2400" b="1" dirty="0">
                <a:sym typeface="Wingdings" panose="05000000000000000000" pitchFamily="2" charset="2"/>
              </a:rPr>
              <a:t>Ex:  Li  +  O</a:t>
            </a:r>
            <a:r>
              <a:rPr lang="en-US" sz="2400" b="1" baseline="-25000" dirty="0">
                <a:sym typeface="Wingdings" panose="05000000000000000000" pitchFamily="2" charset="2"/>
              </a:rPr>
              <a:t>2</a:t>
            </a:r>
            <a:r>
              <a:rPr lang="en-US" sz="2400" b="1" dirty="0">
                <a:sym typeface="Wingdings" panose="05000000000000000000" pitchFamily="2" charset="2"/>
              </a:rPr>
              <a:t>    Li</a:t>
            </a:r>
            <a:r>
              <a:rPr lang="en-US" sz="2400" b="1" baseline="-25000" dirty="0">
                <a:sym typeface="Wingdings" panose="05000000000000000000" pitchFamily="2" charset="2"/>
              </a:rPr>
              <a:t>2</a:t>
            </a:r>
            <a:r>
              <a:rPr lang="en-US" sz="2400" b="1" dirty="0">
                <a:sym typeface="Wingdings" panose="05000000000000000000" pitchFamily="2" charset="2"/>
              </a:rPr>
              <a:t>O</a:t>
            </a:r>
          </a:p>
          <a:p>
            <a:endParaRPr lang="en-US" b="1" dirty="0"/>
          </a:p>
        </p:txBody>
      </p:sp>
      <p:sp>
        <p:nvSpPr>
          <p:cNvPr id="4" name="TextBox 3"/>
          <p:cNvSpPr txBox="1"/>
          <p:nvPr/>
        </p:nvSpPr>
        <p:spPr>
          <a:xfrm>
            <a:off x="7527543" y="5216187"/>
            <a:ext cx="3477234" cy="646331"/>
          </a:xfrm>
          <a:prstGeom prst="rect">
            <a:avLst/>
          </a:prstGeom>
          <a:noFill/>
        </p:spPr>
        <p:txBody>
          <a:bodyPr wrap="none" rtlCol="0">
            <a:spAutoFit/>
          </a:bodyPr>
          <a:lstStyle/>
          <a:p>
            <a:r>
              <a:rPr lang="en-US" dirty="0"/>
              <a:t>Classify each of the reactions</a:t>
            </a:r>
          </a:p>
          <a:p>
            <a:r>
              <a:rPr lang="en-US" dirty="0"/>
              <a:t>on the next slide.</a:t>
            </a:r>
          </a:p>
        </p:txBody>
      </p:sp>
    </p:spTree>
    <p:extLst>
      <p:ext uri="{BB962C8B-B14F-4D97-AF65-F5344CB8AC3E}">
        <p14:creationId xmlns:p14="http://schemas.microsoft.com/office/powerpoint/2010/main" val="697706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 ID practice</a:t>
            </a:r>
          </a:p>
        </p:txBody>
      </p:sp>
      <p:sp>
        <p:nvSpPr>
          <p:cNvPr id="3" name="Content Placeholder 2"/>
          <p:cNvSpPr>
            <a:spLocks noGrp="1"/>
          </p:cNvSpPr>
          <p:nvPr>
            <p:ph idx="1"/>
          </p:nvPr>
        </p:nvSpPr>
        <p:spPr>
          <a:xfrm>
            <a:off x="1154954" y="2603500"/>
            <a:ext cx="10056997" cy="3416300"/>
          </a:xfrm>
        </p:spPr>
        <p:txBody>
          <a:bodyPr>
            <a:noAutofit/>
          </a:bodyPr>
          <a:lstStyle/>
          <a:p>
            <a:r>
              <a:rPr lang="en-US" sz="2400" b="1" dirty="0"/>
              <a:t>  _____ H</a:t>
            </a:r>
            <a:r>
              <a:rPr lang="en-US" sz="2400" b="1" baseline="-25000" dirty="0"/>
              <a:t>2</a:t>
            </a:r>
            <a:r>
              <a:rPr lang="en-US" sz="2400" b="1" dirty="0"/>
              <a:t> +    _____ O</a:t>
            </a:r>
            <a:r>
              <a:rPr lang="en-US" sz="2400" b="1" baseline="-25000" dirty="0"/>
              <a:t>2</a:t>
            </a:r>
            <a:r>
              <a:rPr lang="en-US" sz="2400" b="1" dirty="0"/>
              <a:t>  </a:t>
            </a:r>
            <a:r>
              <a:rPr lang="en-US" sz="2400" b="1" dirty="0">
                <a:sym typeface="Wingdings" panose="05000000000000000000" pitchFamily="2" charset="2"/>
              </a:rPr>
              <a:t> </a:t>
            </a:r>
            <a:r>
              <a:rPr lang="en-US" sz="2400" b="1" baseline="-25000" dirty="0">
                <a:sym typeface="Wingdings" panose="05000000000000000000" pitchFamily="2" charset="2"/>
              </a:rPr>
              <a:t> </a:t>
            </a:r>
            <a:r>
              <a:rPr lang="en-US" sz="2400" b="1" dirty="0">
                <a:sym typeface="Wingdings" panose="05000000000000000000" pitchFamily="2" charset="2"/>
              </a:rPr>
              <a:t>_____ H</a:t>
            </a:r>
            <a:r>
              <a:rPr lang="en-US" sz="2400" b="1" baseline="-25000" dirty="0">
                <a:sym typeface="Wingdings" panose="05000000000000000000" pitchFamily="2" charset="2"/>
              </a:rPr>
              <a:t>2</a:t>
            </a:r>
            <a:r>
              <a:rPr lang="en-US" sz="2400" b="1" dirty="0">
                <a:sym typeface="Wingdings" panose="05000000000000000000" pitchFamily="2" charset="2"/>
              </a:rPr>
              <a:t>O</a:t>
            </a:r>
          </a:p>
          <a:p>
            <a:r>
              <a:rPr lang="en-US" sz="2400" b="1" dirty="0">
                <a:sym typeface="Wingdings" panose="05000000000000000000" pitchFamily="2" charset="2"/>
              </a:rPr>
              <a:t>  _____ Fe  +   _____ Cl</a:t>
            </a:r>
            <a:r>
              <a:rPr lang="en-US" sz="2400" b="1" baseline="-25000" dirty="0">
                <a:sym typeface="Wingdings" panose="05000000000000000000" pitchFamily="2" charset="2"/>
              </a:rPr>
              <a:t>2 </a:t>
            </a:r>
            <a:r>
              <a:rPr lang="en-US" sz="2400" b="1" dirty="0">
                <a:sym typeface="Wingdings" panose="05000000000000000000" pitchFamily="2" charset="2"/>
              </a:rPr>
              <a:t>   _____  FeCl</a:t>
            </a:r>
            <a:r>
              <a:rPr lang="en-US" sz="2400" b="1" baseline="-25000" dirty="0">
                <a:sym typeface="Wingdings" panose="05000000000000000000" pitchFamily="2" charset="2"/>
              </a:rPr>
              <a:t>3</a:t>
            </a:r>
            <a:endParaRPr lang="en-US" sz="2400" b="1" dirty="0">
              <a:sym typeface="Wingdings" panose="05000000000000000000" pitchFamily="2" charset="2"/>
            </a:endParaRPr>
          </a:p>
          <a:p>
            <a:r>
              <a:rPr lang="en-US" sz="2400" b="1" dirty="0">
                <a:sym typeface="Wingdings" panose="05000000000000000000" pitchFamily="2" charset="2"/>
              </a:rPr>
              <a:t>  _____ Cu  +  _____ AgNO</a:t>
            </a:r>
            <a:r>
              <a:rPr lang="en-US" sz="2400" b="1" baseline="-25000" dirty="0">
                <a:sym typeface="Wingdings" panose="05000000000000000000" pitchFamily="2" charset="2"/>
              </a:rPr>
              <a:t>3</a:t>
            </a:r>
            <a:r>
              <a:rPr lang="en-US" sz="2400" b="1" dirty="0">
                <a:sym typeface="Wingdings" panose="05000000000000000000" pitchFamily="2" charset="2"/>
              </a:rPr>
              <a:t>    _____  Cu(NO</a:t>
            </a:r>
            <a:r>
              <a:rPr lang="en-US" sz="2400" b="1" baseline="-25000" dirty="0">
                <a:sym typeface="Wingdings" panose="05000000000000000000" pitchFamily="2" charset="2"/>
              </a:rPr>
              <a:t>3</a:t>
            </a:r>
            <a:r>
              <a:rPr lang="en-US" sz="2400" b="1" dirty="0">
                <a:sym typeface="Wingdings" panose="05000000000000000000" pitchFamily="2" charset="2"/>
              </a:rPr>
              <a:t>)</a:t>
            </a:r>
            <a:r>
              <a:rPr lang="en-US" sz="2400" b="1" baseline="-25000" dirty="0">
                <a:sym typeface="Wingdings" panose="05000000000000000000" pitchFamily="2" charset="2"/>
              </a:rPr>
              <a:t>2</a:t>
            </a:r>
            <a:r>
              <a:rPr lang="en-US" sz="2400" b="1" dirty="0">
                <a:sym typeface="Wingdings" panose="05000000000000000000" pitchFamily="2" charset="2"/>
              </a:rPr>
              <a:t>  +  _____ Ag</a:t>
            </a:r>
          </a:p>
          <a:p>
            <a:r>
              <a:rPr lang="en-US" sz="2400" b="1" dirty="0">
                <a:sym typeface="Wingdings" panose="05000000000000000000" pitchFamily="2" charset="2"/>
              </a:rPr>
              <a:t>  _____ Zn  +  _____  </a:t>
            </a:r>
            <a:r>
              <a:rPr lang="en-US" sz="2400" b="1" dirty="0" err="1">
                <a:sym typeface="Wingdings" panose="05000000000000000000" pitchFamily="2" charset="2"/>
              </a:rPr>
              <a:t>HCl</a:t>
            </a:r>
            <a:r>
              <a:rPr lang="en-US" sz="2400" b="1" dirty="0">
                <a:sym typeface="Wingdings" panose="05000000000000000000" pitchFamily="2" charset="2"/>
              </a:rPr>
              <a:t>    _____  ZnCl</a:t>
            </a:r>
            <a:r>
              <a:rPr lang="en-US" sz="2400" b="1" baseline="-25000" dirty="0">
                <a:sym typeface="Wingdings" panose="05000000000000000000" pitchFamily="2" charset="2"/>
              </a:rPr>
              <a:t>2</a:t>
            </a:r>
            <a:r>
              <a:rPr lang="en-US" sz="2400" b="1" dirty="0">
                <a:sym typeface="Wingdings" panose="05000000000000000000" pitchFamily="2" charset="2"/>
              </a:rPr>
              <a:t>  +  _____ H</a:t>
            </a:r>
            <a:r>
              <a:rPr lang="en-US" sz="2400" b="1" baseline="-25000" dirty="0">
                <a:sym typeface="Wingdings" panose="05000000000000000000" pitchFamily="2" charset="2"/>
              </a:rPr>
              <a:t>2</a:t>
            </a:r>
          </a:p>
          <a:p>
            <a:r>
              <a:rPr lang="en-US" sz="2400" b="1" baseline="-25000" dirty="0">
                <a:sym typeface="Wingdings" panose="05000000000000000000" pitchFamily="2" charset="2"/>
              </a:rPr>
              <a:t> </a:t>
            </a:r>
            <a:r>
              <a:rPr lang="en-US" sz="2400" b="1" dirty="0">
                <a:sym typeface="Wingdings" panose="05000000000000000000" pitchFamily="2" charset="2"/>
              </a:rPr>
              <a:t> _____ </a:t>
            </a:r>
            <a:r>
              <a:rPr lang="en-US" sz="2400" b="1" dirty="0" err="1">
                <a:sym typeface="Wingdings" panose="05000000000000000000" pitchFamily="2" charset="2"/>
              </a:rPr>
              <a:t>Pb</a:t>
            </a:r>
            <a:r>
              <a:rPr lang="en-US" sz="2400" b="1" dirty="0">
                <a:sym typeface="Wingdings" panose="05000000000000000000" pitchFamily="2" charset="2"/>
              </a:rPr>
              <a:t>(NO</a:t>
            </a:r>
            <a:r>
              <a:rPr lang="en-US" sz="2400" b="1" baseline="-25000" dirty="0">
                <a:sym typeface="Wingdings" panose="05000000000000000000" pitchFamily="2" charset="2"/>
              </a:rPr>
              <a:t>3</a:t>
            </a:r>
            <a:r>
              <a:rPr lang="en-US" sz="2400" b="1" dirty="0">
                <a:sym typeface="Wingdings" panose="05000000000000000000" pitchFamily="2" charset="2"/>
              </a:rPr>
              <a:t>)</a:t>
            </a:r>
            <a:r>
              <a:rPr lang="en-US" sz="2400" b="1" baseline="-25000" dirty="0">
                <a:sym typeface="Wingdings" panose="05000000000000000000" pitchFamily="2" charset="2"/>
              </a:rPr>
              <a:t>2</a:t>
            </a:r>
            <a:r>
              <a:rPr lang="en-US" sz="2400" b="1" dirty="0">
                <a:sym typeface="Wingdings" panose="05000000000000000000" pitchFamily="2" charset="2"/>
              </a:rPr>
              <a:t>  +  _____ AlCl</a:t>
            </a:r>
            <a:r>
              <a:rPr lang="en-US" sz="2400" b="1" baseline="-25000" dirty="0">
                <a:sym typeface="Wingdings" panose="05000000000000000000" pitchFamily="2" charset="2"/>
              </a:rPr>
              <a:t>3</a:t>
            </a:r>
            <a:r>
              <a:rPr lang="en-US" sz="2400" b="1" dirty="0">
                <a:sym typeface="Wingdings" panose="05000000000000000000" pitchFamily="2" charset="2"/>
              </a:rPr>
              <a:t>    _____ PbCl</a:t>
            </a:r>
            <a:r>
              <a:rPr lang="en-US" sz="2400" b="1" baseline="-25000" dirty="0">
                <a:sym typeface="Wingdings" panose="05000000000000000000" pitchFamily="2" charset="2"/>
              </a:rPr>
              <a:t>2</a:t>
            </a:r>
            <a:r>
              <a:rPr lang="en-US" sz="2400" b="1" dirty="0">
                <a:sym typeface="Wingdings" panose="05000000000000000000" pitchFamily="2" charset="2"/>
              </a:rPr>
              <a:t>  +  _____ Al (NO</a:t>
            </a:r>
            <a:r>
              <a:rPr lang="en-US" sz="2400" b="1" baseline="-25000" dirty="0">
                <a:sym typeface="Wingdings" panose="05000000000000000000" pitchFamily="2" charset="2"/>
              </a:rPr>
              <a:t>3</a:t>
            </a:r>
            <a:r>
              <a:rPr lang="en-US" sz="2400" b="1" dirty="0">
                <a:sym typeface="Wingdings" panose="05000000000000000000" pitchFamily="2" charset="2"/>
              </a:rPr>
              <a:t>)</a:t>
            </a:r>
            <a:r>
              <a:rPr lang="en-US" sz="2400" b="1" baseline="-25000" dirty="0">
                <a:sym typeface="Wingdings" panose="05000000000000000000" pitchFamily="2" charset="2"/>
              </a:rPr>
              <a:t>3</a:t>
            </a:r>
          </a:p>
          <a:p>
            <a:r>
              <a:rPr lang="en-US" sz="2400" b="1" dirty="0">
                <a:sym typeface="Wingdings" panose="05000000000000000000" pitchFamily="2" charset="2"/>
              </a:rPr>
              <a:t>  _____ LiClO</a:t>
            </a:r>
            <a:r>
              <a:rPr lang="en-US" sz="2400" b="1" baseline="-25000" dirty="0">
                <a:sym typeface="Wingdings" panose="05000000000000000000" pitchFamily="2" charset="2"/>
              </a:rPr>
              <a:t>3</a:t>
            </a:r>
            <a:r>
              <a:rPr lang="en-US" sz="2400" b="1" dirty="0">
                <a:sym typeface="Wingdings" panose="05000000000000000000" pitchFamily="2" charset="2"/>
              </a:rPr>
              <a:t>    _____  </a:t>
            </a:r>
            <a:r>
              <a:rPr lang="en-US" sz="2400" b="1" dirty="0" err="1">
                <a:sym typeface="Wingdings" panose="05000000000000000000" pitchFamily="2" charset="2"/>
              </a:rPr>
              <a:t>LiCl</a:t>
            </a:r>
            <a:r>
              <a:rPr lang="en-US" sz="2400" b="1" dirty="0">
                <a:sym typeface="Wingdings" panose="05000000000000000000" pitchFamily="2" charset="2"/>
              </a:rPr>
              <a:t>  +  _____  O</a:t>
            </a:r>
            <a:r>
              <a:rPr lang="en-US" sz="2400" b="1" baseline="-25000" dirty="0">
                <a:sym typeface="Wingdings" panose="05000000000000000000" pitchFamily="2" charset="2"/>
              </a:rPr>
              <a:t>2</a:t>
            </a:r>
            <a:endParaRPr lang="en-US" sz="2400" b="1" dirty="0">
              <a:sym typeface="Wingdings" panose="05000000000000000000" pitchFamily="2" charset="2"/>
            </a:endParaRPr>
          </a:p>
          <a:p>
            <a:r>
              <a:rPr lang="en-US" sz="2400" b="1" dirty="0">
                <a:sym typeface="Wingdings" panose="05000000000000000000" pitchFamily="2" charset="2"/>
              </a:rPr>
              <a:t>  _____ Mg(OH)</a:t>
            </a:r>
            <a:r>
              <a:rPr lang="en-US" sz="2400" b="1" baseline="-25000" dirty="0">
                <a:sym typeface="Wingdings" panose="05000000000000000000" pitchFamily="2" charset="2"/>
              </a:rPr>
              <a:t>2</a:t>
            </a:r>
            <a:r>
              <a:rPr lang="en-US" sz="2400" b="1" dirty="0">
                <a:sym typeface="Wingdings" panose="05000000000000000000" pitchFamily="2" charset="2"/>
              </a:rPr>
              <a:t>  +  _____ </a:t>
            </a:r>
            <a:r>
              <a:rPr lang="en-US" sz="2400" b="1" dirty="0" err="1">
                <a:sym typeface="Wingdings" panose="05000000000000000000" pitchFamily="2" charset="2"/>
              </a:rPr>
              <a:t>HCl</a:t>
            </a:r>
            <a:r>
              <a:rPr lang="en-US" sz="2400" b="1" dirty="0">
                <a:sym typeface="Wingdings" panose="05000000000000000000" pitchFamily="2" charset="2"/>
              </a:rPr>
              <a:t>    _____ MgCl</a:t>
            </a:r>
            <a:r>
              <a:rPr lang="en-US" sz="2400" b="1" baseline="-25000" dirty="0">
                <a:sym typeface="Wingdings" panose="05000000000000000000" pitchFamily="2" charset="2"/>
              </a:rPr>
              <a:t>2</a:t>
            </a:r>
            <a:r>
              <a:rPr lang="en-US" sz="2400" b="1" dirty="0">
                <a:sym typeface="Wingdings" panose="05000000000000000000" pitchFamily="2" charset="2"/>
              </a:rPr>
              <a:t>  +  _____ H</a:t>
            </a:r>
            <a:r>
              <a:rPr lang="en-US" sz="2400" b="1" baseline="-25000" dirty="0">
                <a:sym typeface="Wingdings" panose="05000000000000000000" pitchFamily="2" charset="2"/>
              </a:rPr>
              <a:t>2</a:t>
            </a:r>
            <a:r>
              <a:rPr lang="en-US" sz="2400" b="1" dirty="0">
                <a:sym typeface="Wingdings" panose="05000000000000000000" pitchFamily="2" charset="2"/>
              </a:rPr>
              <a:t>O </a:t>
            </a:r>
          </a:p>
          <a:p>
            <a:endParaRPr lang="en-US" sz="2400" b="1" dirty="0">
              <a:sym typeface="Wingdings" panose="05000000000000000000" pitchFamily="2" charset="2"/>
            </a:endParaRPr>
          </a:p>
        </p:txBody>
      </p:sp>
    </p:spTree>
    <p:extLst>
      <p:ext uri="{BB962C8B-B14F-4D97-AF65-F5344CB8AC3E}">
        <p14:creationId xmlns:p14="http://schemas.microsoft.com/office/powerpoint/2010/main" val="1652068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 ID practice Answers</a:t>
            </a:r>
          </a:p>
        </p:txBody>
      </p:sp>
      <p:sp>
        <p:nvSpPr>
          <p:cNvPr id="3" name="Content Placeholder 2"/>
          <p:cNvSpPr>
            <a:spLocks noGrp="1"/>
          </p:cNvSpPr>
          <p:nvPr>
            <p:ph idx="1"/>
          </p:nvPr>
        </p:nvSpPr>
        <p:spPr>
          <a:xfrm>
            <a:off x="1154954" y="2603500"/>
            <a:ext cx="10056997" cy="3416300"/>
          </a:xfrm>
        </p:spPr>
        <p:txBody>
          <a:bodyPr>
            <a:noAutofit/>
          </a:bodyPr>
          <a:lstStyle/>
          <a:p>
            <a:r>
              <a:rPr lang="en-US" sz="2400" b="1" dirty="0"/>
              <a:t>  __2__ H</a:t>
            </a:r>
            <a:r>
              <a:rPr lang="en-US" sz="2400" b="1" baseline="-25000" dirty="0"/>
              <a:t>2</a:t>
            </a:r>
            <a:r>
              <a:rPr lang="en-US" sz="2400" b="1" dirty="0"/>
              <a:t> +    __1__ O</a:t>
            </a:r>
            <a:r>
              <a:rPr lang="en-US" sz="2400" b="1" baseline="-25000" dirty="0"/>
              <a:t>2</a:t>
            </a:r>
            <a:r>
              <a:rPr lang="en-US" sz="2400" b="1" dirty="0"/>
              <a:t>  </a:t>
            </a:r>
            <a:r>
              <a:rPr lang="en-US" sz="2400" b="1" dirty="0">
                <a:sym typeface="Wingdings" panose="05000000000000000000" pitchFamily="2" charset="2"/>
              </a:rPr>
              <a:t> </a:t>
            </a:r>
            <a:r>
              <a:rPr lang="en-US" sz="2400" b="1" baseline="-25000" dirty="0">
                <a:sym typeface="Wingdings" panose="05000000000000000000" pitchFamily="2" charset="2"/>
              </a:rPr>
              <a:t> </a:t>
            </a:r>
            <a:r>
              <a:rPr lang="en-US" sz="2400" b="1" dirty="0">
                <a:sym typeface="Wingdings" panose="05000000000000000000" pitchFamily="2" charset="2"/>
              </a:rPr>
              <a:t>__2__ H</a:t>
            </a:r>
            <a:r>
              <a:rPr lang="en-US" sz="2400" b="1" baseline="-25000" dirty="0">
                <a:sym typeface="Wingdings" panose="05000000000000000000" pitchFamily="2" charset="2"/>
              </a:rPr>
              <a:t>2</a:t>
            </a:r>
            <a:r>
              <a:rPr lang="en-US" sz="2400" b="1" dirty="0">
                <a:sym typeface="Wingdings" panose="05000000000000000000" pitchFamily="2" charset="2"/>
              </a:rPr>
              <a:t>O</a:t>
            </a:r>
          </a:p>
          <a:p>
            <a:r>
              <a:rPr lang="en-US" sz="2400" b="1" dirty="0">
                <a:sym typeface="Wingdings" panose="05000000000000000000" pitchFamily="2" charset="2"/>
              </a:rPr>
              <a:t>  __2__ Fe  +   __3__ Cl</a:t>
            </a:r>
            <a:r>
              <a:rPr lang="en-US" sz="2400" b="1" baseline="-25000" dirty="0">
                <a:sym typeface="Wingdings" panose="05000000000000000000" pitchFamily="2" charset="2"/>
              </a:rPr>
              <a:t>2 </a:t>
            </a:r>
            <a:r>
              <a:rPr lang="en-US" sz="2400" b="1" dirty="0">
                <a:sym typeface="Wingdings" panose="05000000000000000000" pitchFamily="2" charset="2"/>
              </a:rPr>
              <a:t>   __2__  FeCl</a:t>
            </a:r>
            <a:r>
              <a:rPr lang="en-US" sz="2400" b="1" baseline="-25000" dirty="0">
                <a:sym typeface="Wingdings" panose="05000000000000000000" pitchFamily="2" charset="2"/>
              </a:rPr>
              <a:t>3</a:t>
            </a:r>
            <a:endParaRPr lang="en-US" sz="2400" b="1" dirty="0">
              <a:sym typeface="Wingdings" panose="05000000000000000000" pitchFamily="2" charset="2"/>
            </a:endParaRPr>
          </a:p>
          <a:p>
            <a:r>
              <a:rPr lang="en-US" sz="2400" b="1" dirty="0">
                <a:sym typeface="Wingdings" panose="05000000000000000000" pitchFamily="2" charset="2"/>
              </a:rPr>
              <a:t>  __1__ Cu  +  __2__ AgNO</a:t>
            </a:r>
            <a:r>
              <a:rPr lang="en-US" sz="2400" b="1" baseline="-25000" dirty="0">
                <a:sym typeface="Wingdings" panose="05000000000000000000" pitchFamily="2" charset="2"/>
              </a:rPr>
              <a:t>3</a:t>
            </a:r>
            <a:r>
              <a:rPr lang="en-US" sz="2400" b="1" dirty="0">
                <a:sym typeface="Wingdings" panose="05000000000000000000" pitchFamily="2" charset="2"/>
              </a:rPr>
              <a:t>    __1__  Cu(NO</a:t>
            </a:r>
            <a:r>
              <a:rPr lang="en-US" sz="2400" b="1" baseline="-25000" dirty="0">
                <a:sym typeface="Wingdings" panose="05000000000000000000" pitchFamily="2" charset="2"/>
              </a:rPr>
              <a:t>3</a:t>
            </a:r>
            <a:r>
              <a:rPr lang="en-US" sz="2400" b="1" dirty="0">
                <a:sym typeface="Wingdings" panose="05000000000000000000" pitchFamily="2" charset="2"/>
              </a:rPr>
              <a:t>)</a:t>
            </a:r>
            <a:r>
              <a:rPr lang="en-US" sz="2400" b="1" baseline="-25000" dirty="0">
                <a:sym typeface="Wingdings" panose="05000000000000000000" pitchFamily="2" charset="2"/>
              </a:rPr>
              <a:t>2</a:t>
            </a:r>
            <a:r>
              <a:rPr lang="en-US" sz="2400" b="1" dirty="0">
                <a:sym typeface="Wingdings" panose="05000000000000000000" pitchFamily="2" charset="2"/>
              </a:rPr>
              <a:t>  +  __2__ Ag</a:t>
            </a:r>
          </a:p>
          <a:p>
            <a:r>
              <a:rPr lang="en-US" sz="2400" b="1" dirty="0">
                <a:sym typeface="Wingdings" panose="05000000000000000000" pitchFamily="2" charset="2"/>
              </a:rPr>
              <a:t>  __1__ Zn  +  __2__  HCl    __1__  ZnCl</a:t>
            </a:r>
            <a:r>
              <a:rPr lang="en-US" sz="2400" b="1" baseline="-25000" dirty="0">
                <a:sym typeface="Wingdings" panose="05000000000000000000" pitchFamily="2" charset="2"/>
              </a:rPr>
              <a:t>2</a:t>
            </a:r>
            <a:r>
              <a:rPr lang="en-US" sz="2400" b="1" dirty="0">
                <a:sym typeface="Wingdings" panose="05000000000000000000" pitchFamily="2" charset="2"/>
              </a:rPr>
              <a:t>  +  __1__ H</a:t>
            </a:r>
            <a:r>
              <a:rPr lang="en-US" sz="2400" b="1" baseline="-25000" dirty="0">
                <a:sym typeface="Wingdings" panose="05000000000000000000" pitchFamily="2" charset="2"/>
              </a:rPr>
              <a:t>2</a:t>
            </a:r>
          </a:p>
          <a:p>
            <a:r>
              <a:rPr lang="en-US" sz="2400" b="1" baseline="-25000" dirty="0">
                <a:sym typeface="Wingdings" panose="05000000000000000000" pitchFamily="2" charset="2"/>
              </a:rPr>
              <a:t> </a:t>
            </a:r>
            <a:r>
              <a:rPr lang="en-US" sz="2400" b="1" dirty="0">
                <a:sym typeface="Wingdings" panose="05000000000000000000" pitchFamily="2" charset="2"/>
              </a:rPr>
              <a:t> __3__ Pb(NO</a:t>
            </a:r>
            <a:r>
              <a:rPr lang="en-US" sz="2400" b="1" baseline="-25000" dirty="0">
                <a:sym typeface="Wingdings" panose="05000000000000000000" pitchFamily="2" charset="2"/>
              </a:rPr>
              <a:t>3</a:t>
            </a:r>
            <a:r>
              <a:rPr lang="en-US" sz="2400" b="1" dirty="0">
                <a:sym typeface="Wingdings" panose="05000000000000000000" pitchFamily="2" charset="2"/>
              </a:rPr>
              <a:t>)</a:t>
            </a:r>
            <a:r>
              <a:rPr lang="en-US" sz="2400" b="1" baseline="-25000" dirty="0">
                <a:sym typeface="Wingdings" panose="05000000000000000000" pitchFamily="2" charset="2"/>
              </a:rPr>
              <a:t>2</a:t>
            </a:r>
            <a:r>
              <a:rPr lang="en-US" sz="2400" b="1" dirty="0">
                <a:sym typeface="Wingdings" panose="05000000000000000000" pitchFamily="2" charset="2"/>
              </a:rPr>
              <a:t>  +  __2__ AlCl</a:t>
            </a:r>
            <a:r>
              <a:rPr lang="en-US" sz="2400" b="1" baseline="-25000" dirty="0">
                <a:sym typeface="Wingdings" panose="05000000000000000000" pitchFamily="2" charset="2"/>
              </a:rPr>
              <a:t>3</a:t>
            </a:r>
            <a:r>
              <a:rPr lang="en-US" sz="2400" b="1" dirty="0">
                <a:sym typeface="Wingdings" panose="05000000000000000000" pitchFamily="2" charset="2"/>
              </a:rPr>
              <a:t>    ___3_ PbCl</a:t>
            </a:r>
            <a:r>
              <a:rPr lang="en-US" sz="2400" b="1" baseline="-25000" dirty="0">
                <a:sym typeface="Wingdings" panose="05000000000000000000" pitchFamily="2" charset="2"/>
              </a:rPr>
              <a:t>2</a:t>
            </a:r>
            <a:r>
              <a:rPr lang="en-US" sz="2400" b="1" dirty="0">
                <a:sym typeface="Wingdings" panose="05000000000000000000" pitchFamily="2" charset="2"/>
              </a:rPr>
              <a:t>  +  __2__ Al (NO</a:t>
            </a:r>
            <a:r>
              <a:rPr lang="en-US" sz="2400" b="1" baseline="-25000" dirty="0">
                <a:sym typeface="Wingdings" panose="05000000000000000000" pitchFamily="2" charset="2"/>
              </a:rPr>
              <a:t>3</a:t>
            </a:r>
            <a:r>
              <a:rPr lang="en-US" sz="2400" b="1" dirty="0">
                <a:sym typeface="Wingdings" panose="05000000000000000000" pitchFamily="2" charset="2"/>
              </a:rPr>
              <a:t>)</a:t>
            </a:r>
            <a:r>
              <a:rPr lang="en-US" sz="2400" b="1" baseline="-25000" dirty="0">
                <a:sym typeface="Wingdings" panose="05000000000000000000" pitchFamily="2" charset="2"/>
              </a:rPr>
              <a:t>3</a:t>
            </a:r>
          </a:p>
          <a:p>
            <a:r>
              <a:rPr lang="en-US" sz="2400" b="1" dirty="0">
                <a:sym typeface="Wingdings" panose="05000000000000000000" pitchFamily="2" charset="2"/>
              </a:rPr>
              <a:t>  __2__ LiClO</a:t>
            </a:r>
            <a:r>
              <a:rPr lang="en-US" sz="2400" b="1" baseline="-25000" dirty="0">
                <a:sym typeface="Wingdings" panose="05000000000000000000" pitchFamily="2" charset="2"/>
              </a:rPr>
              <a:t>3</a:t>
            </a:r>
            <a:r>
              <a:rPr lang="en-US" sz="2400" b="1" dirty="0">
                <a:sym typeface="Wingdings" panose="05000000000000000000" pitchFamily="2" charset="2"/>
              </a:rPr>
              <a:t>    __2__  LiCl  +  __3__  O</a:t>
            </a:r>
            <a:r>
              <a:rPr lang="en-US" sz="2400" b="1" baseline="-25000" dirty="0">
                <a:sym typeface="Wingdings" panose="05000000000000000000" pitchFamily="2" charset="2"/>
              </a:rPr>
              <a:t>2</a:t>
            </a:r>
            <a:endParaRPr lang="en-US" sz="2400" b="1" dirty="0">
              <a:sym typeface="Wingdings" panose="05000000000000000000" pitchFamily="2" charset="2"/>
            </a:endParaRPr>
          </a:p>
          <a:p>
            <a:r>
              <a:rPr lang="en-US" sz="2400" b="1" dirty="0">
                <a:sym typeface="Wingdings" panose="05000000000000000000" pitchFamily="2" charset="2"/>
              </a:rPr>
              <a:t>  __1__ Mg(OH)</a:t>
            </a:r>
            <a:r>
              <a:rPr lang="en-US" sz="2400" b="1" baseline="-25000" dirty="0">
                <a:sym typeface="Wingdings" panose="05000000000000000000" pitchFamily="2" charset="2"/>
              </a:rPr>
              <a:t>2</a:t>
            </a:r>
            <a:r>
              <a:rPr lang="en-US" sz="2400" b="1" dirty="0">
                <a:sym typeface="Wingdings" panose="05000000000000000000" pitchFamily="2" charset="2"/>
              </a:rPr>
              <a:t>  +  __2__ HCl    __1__ MgCl</a:t>
            </a:r>
            <a:r>
              <a:rPr lang="en-US" sz="2400" b="1" baseline="-25000" dirty="0">
                <a:sym typeface="Wingdings" panose="05000000000000000000" pitchFamily="2" charset="2"/>
              </a:rPr>
              <a:t>2</a:t>
            </a:r>
            <a:r>
              <a:rPr lang="en-US" sz="2400" b="1" dirty="0">
                <a:sym typeface="Wingdings" panose="05000000000000000000" pitchFamily="2" charset="2"/>
              </a:rPr>
              <a:t>  +  __2__ H</a:t>
            </a:r>
            <a:r>
              <a:rPr lang="en-US" sz="2400" b="1" baseline="-25000" dirty="0">
                <a:sym typeface="Wingdings" panose="05000000000000000000" pitchFamily="2" charset="2"/>
              </a:rPr>
              <a:t>2</a:t>
            </a:r>
            <a:r>
              <a:rPr lang="en-US" sz="2400" b="1" dirty="0">
                <a:sym typeface="Wingdings" panose="05000000000000000000" pitchFamily="2" charset="2"/>
              </a:rPr>
              <a:t>O </a:t>
            </a:r>
          </a:p>
          <a:p>
            <a:endParaRPr lang="en-US" sz="2400" b="1" dirty="0">
              <a:sym typeface="Wingdings" panose="05000000000000000000" pitchFamily="2" charset="2"/>
            </a:endParaRPr>
          </a:p>
        </p:txBody>
      </p:sp>
    </p:spTree>
    <p:extLst>
      <p:ext uri="{BB962C8B-B14F-4D97-AF65-F5344CB8AC3E}">
        <p14:creationId xmlns:p14="http://schemas.microsoft.com/office/powerpoint/2010/main" val="227256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Predicting Products</a:t>
            </a:r>
          </a:p>
        </p:txBody>
      </p:sp>
      <p:sp>
        <p:nvSpPr>
          <p:cNvPr id="3" name="Content Placeholder 2"/>
          <p:cNvSpPr>
            <a:spLocks noGrp="1"/>
          </p:cNvSpPr>
          <p:nvPr>
            <p:ph idx="1"/>
          </p:nvPr>
        </p:nvSpPr>
        <p:spPr>
          <a:xfrm>
            <a:off x="1155700" y="2294407"/>
            <a:ext cx="8825659" cy="3416300"/>
          </a:xfrm>
        </p:spPr>
        <p:txBody>
          <a:bodyPr/>
          <a:lstStyle/>
          <a:p>
            <a:r>
              <a:rPr lang="en-US" b="1" dirty="0"/>
              <a:t>If given reactants, you should be able to predict the products.</a:t>
            </a:r>
          </a:p>
          <a:p>
            <a:r>
              <a:rPr lang="en-US" b="1" dirty="0"/>
              <a:t>The type of reactants will tell you which type of reaction will happen.</a:t>
            </a:r>
          </a:p>
          <a:p>
            <a:endParaRPr lang="en-US" b="1" dirty="0"/>
          </a:p>
        </p:txBody>
      </p:sp>
      <p:graphicFrame>
        <p:nvGraphicFramePr>
          <p:cNvPr id="4" name="Table 3"/>
          <p:cNvGraphicFramePr>
            <a:graphicFrameLocks noGrp="1"/>
          </p:cNvGraphicFramePr>
          <p:nvPr>
            <p:extLst>
              <p:ext uri="{D42A27DB-BD31-4B8C-83A1-F6EECF244321}">
                <p14:modId xmlns:p14="http://schemas.microsoft.com/office/powerpoint/2010/main" val="2748863625"/>
              </p:ext>
            </p:extLst>
          </p:nvPr>
        </p:nvGraphicFramePr>
        <p:xfrm>
          <a:off x="1388057" y="3089378"/>
          <a:ext cx="8734737" cy="3736319"/>
        </p:xfrm>
        <a:graphic>
          <a:graphicData uri="http://schemas.openxmlformats.org/drawingml/2006/table">
            <a:tbl>
              <a:tblPr firstRow="1" bandRow="1">
                <a:tableStyleId>{5C22544A-7EE6-4342-B048-85BDC9FD1C3A}</a:tableStyleId>
              </a:tblPr>
              <a:tblGrid>
                <a:gridCol w="2911579">
                  <a:extLst>
                    <a:ext uri="{9D8B030D-6E8A-4147-A177-3AD203B41FA5}">
                      <a16:colId xmlns:a16="http://schemas.microsoft.com/office/drawing/2014/main" val="20000"/>
                    </a:ext>
                  </a:extLst>
                </a:gridCol>
                <a:gridCol w="2911579">
                  <a:extLst>
                    <a:ext uri="{9D8B030D-6E8A-4147-A177-3AD203B41FA5}">
                      <a16:colId xmlns:a16="http://schemas.microsoft.com/office/drawing/2014/main" val="20001"/>
                    </a:ext>
                  </a:extLst>
                </a:gridCol>
                <a:gridCol w="2911579">
                  <a:extLst>
                    <a:ext uri="{9D8B030D-6E8A-4147-A177-3AD203B41FA5}">
                      <a16:colId xmlns:a16="http://schemas.microsoft.com/office/drawing/2014/main" val="20002"/>
                    </a:ext>
                  </a:extLst>
                </a:gridCol>
              </a:tblGrid>
              <a:tr h="535919">
                <a:tc>
                  <a:txBody>
                    <a:bodyPr/>
                    <a:lstStyle/>
                    <a:p>
                      <a:r>
                        <a:rPr lang="en-US" b="1" dirty="0">
                          <a:solidFill>
                            <a:schemeClr val="tx1"/>
                          </a:solidFill>
                        </a:rPr>
                        <a:t>Reactants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1" dirty="0">
                          <a:solidFill>
                            <a:schemeClr val="tx1"/>
                          </a:solidFill>
                        </a:rPr>
                        <a:t>Reaction Type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1" dirty="0">
                          <a:solidFill>
                            <a:schemeClr val="tx1"/>
                          </a:solidFill>
                        </a:rPr>
                        <a:t>Products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593646">
                <a:tc>
                  <a:txBody>
                    <a:bodyPr/>
                    <a:lstStyle/>
                    <a:p>
                      <a:r>
                        <a:rPr lang="en-US" b="1" dirty="0">
                          <a:solidFill>
                            <a:schemeClr val="tx1"/>
                          </a:solidFill>
                        </a:rPr>
                        <a:t>Two elements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1" dirty="0">
                          <a:solidFill>
                            <a:schemeClr val="tx1"/>
                          </a:solidFill>
                        </a:rPr>
                        <a:t>Synthesis (S)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1" dirty="0">
                          <a:solidFill>
                            <a:schemeClr val="tx1"/>
                          </a:solidFill>
                        </a:rPr>
                        <a:t>Compound of the two elements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593646">
                <a:tc>
                  <a:txBody>
                    <a:bodyPr/>
                    <a:lstStyle/>
                    <a:p>
                      <a:r>
                        <a:rPr lang="en-US" b="1" dirty="0">
                          <a:solidFill>
                            <a:schemeClr val="tx1"/>
                          </a:solidFill>
                        </a:rPr>
                        <a:t>A single compound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1" dirty="0">
                          <a:solidFill>
                            <a:schemeClr val="tx1"/>
                          </a:solidFill>
                        </a:rPr>
                        <a:t>Decomposition (D)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1" dirty="0">
                          <a:solidFill>
                            <a:schemeClr val="tx1"/>
                          </a:solidFill>
                        </a:rPr>
                        <a:t>Component  elements (or simpler substances)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593646">
                <a:tc>
                  <a:txBody>
                    <a:bodyPr/>
                    <a:lstStyle/>
                    <a:p>
                      <a:r>
                        <a:rPr lang="en-US" b="1" dirty="0">
                          <a:solidFill>
                            <a:schemeClr val="tx1"/>
                          </a:solidFill>
                        </a:rPr>
                        <a:t>An element and a compound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1" dirty="0">
                          <a:solidFill>
                            <a:schemeClr val="tx1"/>
                          </a:solidFill>
                        </a:rPr>
                        <a:t>Single replacement (SR)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1" dirty="0">
                          <a:solidFill>
                            <a:schemeClr val="tx1"/>
                          </a:solidFill>
                        </a:rPr>
                        <a:t>Different element and compound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535919">
                <a:tc>
                  <a:txBody>
                    <a:bodyPr/>
                    <a:lstStyle/>
                    <a:p>
                      <a:r>
                        <a:rPr lang="en-US" b="1" dirty="0">
                          <a:solidFill>
                            <a:schemeClr val="tx1"/>
                          </a:solidFill>
                        </a:rPr>
                        <a:t>Two compounds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1" dirty="0">
                          <a:solidFill>
                            <a:schemeClr val="tx1"/>
                          </a:solidFill>
                        </a:rPr>
                        <a:t>Double</a:t>
                      </a:r>
                      <a:r>
                        <a:rPr lang="en-US" b="1" baseline="0" dirty="0">
                          <a:solidFill>
                            <a:schemeClr val="tx1"/>
                          </a:solidFill>
                        </a:rPr>
                        <a:t> replacement (DR)</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1" dirty="0">
                          <a:solidFill>
                            <a:schemeClr val="tx1"/>
                          </a:solidFill>
                        </a:rPr>
                        <a:t>Two different compounds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535919">
                <a:tc>
                  <a:txBody>
                    <a:bodyPr/>
                    <a:lstStyle/>
                    <a:p>
                      <a:r>
                        <a:rPr lang="en-US" b="1" dirty="0">
                          <a:solidFill>
                            <a:schemeClr val="tx1"/>
                          </a:solidFill>
                        </a:rPr>
                        <a:t>Reaction with oxygen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1" dirty="0">
                          <a:solidFill>
                            <a:schemeClr val="tx1"/>
                          </a:solidFill>
                        </a:rPr>
                        <a:t>Combustion (C)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1" dirty="0">
                          <a:solidFill>
                            <a:schemeClr val="tx1"/>
                          </a:solidFill>
                        </a:rPr>
                        <a:t>Oxides of each element</a:t>
                      </a:r>
                      <a:r>
                        <a:rPr lang="en-US" b="1" baseline="0" dirty="0">
                          <a:solidFill>
                            <a:schemeClr val="tx1"/>
                          </a:solidFill>
                        </a:rPr>
                        <a:t> in other reactant</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975743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Predicting Synthesis</a:t>
            </a:r>
          </a:p>
        </p:txBody>
      </p:sp>
      <p:sp>
        <p:nvSpPr>
          <p:cNvPr id="3" name="Content Placeholder 2"/>
          <p:cNvSpPr>
            <a:spLocks noGrp="1"/>
          </p:cNvSpPr>
          <p:nvPr>
            <p:ph idx="1"/>
          </p:nvPr>
        </p:nvSpPr>
        <p:spPr>
          <a:xfrm>
            <a:off x="1154954" y="2603499"/>
            <a:ext cx="9212539" cy="3775529"/>
          </a:xfrm>
        </p:spPr>
        <p:txBody>
          <a:bodyPr>
            <a:normAutofit/>
          </a:bodyPr>
          <a:lstStyle/>
          <a:p>
            <a:r>
              <a:rPr lang="en-US" sz="2400" b="1" dirty="0"/>
              <a:t>Use when there are </a:t>
            </a:r>
            <a:r>
              <a:rPr lang="en-US" sz="2400" b="1" u="sng" dirty="0"/>
              <a:t>two elemental reactants </a:t>
            </a:r>
            <a:r>
              <a:rPr lang="en-US" sz="2400" b="1" dirty="0"/>
              <a:t>there will be only </a:t>
            </a:r>
            <a:r>
              <a:rPr lang="en-US" sz="2400" b="1" u="sng" dirty="0"/>
              <a:t>one product</a:t>
            </a:r>
          </a:p>
          <a:p>
            <a:r>
              <a:rPr lang="en-US" sz="2400" b="1" dirty="0"/>
              <a:t>Determine the </a:t>
            </a:r>
            <a:r>
              <a:rPr lang="en-US" sz="2400" b="1" u="sng" dirty="0"/>
              <a:t>ions each element makes</a:t>
            </a:r>
            <a:r>
              <a:rPr lang="en-US" sz="2400" b="1" dirty="0"/>
              <a:t>. One will be a cation, the other will be an anion. </a:t>
            </a:r>
          </a:p>
          <a:p>
            <a:pPr lvl="1"/>
            <a:r>
              <a:rPr lang="en-US" sz="2000" b="1" dirty="0"/>
              <a:t>If a variable charge element is involved you will need to be told what ion charge is appropriate for the product. </a:t>
            </a:r>
          </a:p>
          <a:p>
            <a:r>
              <a:rPr lang="en-US" sz="2400" b="1" dirty="0"/>
              <a:t>Use the “</a:t>
            </a:r>
            <a:r>
              <a:rPr lang="en-US" sz="2400" b="1" u="sng" dirty="0"/>
              <a:t>switch drop and reduce” procedure </a:t>
            </a:r>
            <a:r>
              <a:rPr lang="en-US" sz="2400" b="1" dirty="0"/>
              <a:t>to determine the formula of the  single product.</a:t>
            </a:r>
          </a:p>
        </p:txBody>
      </p:sp>
    </p:spTree>
    <p:extLst>
      <p:ext uri="{BB962C8B-B14F-4D97-AF65-F5344CB8AC3E}">
        <p14:creationId xmlns:p14="http://schemas.microsoft.com/office/powerpoint/2010/main" val="2155695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Predicting Synthesis</a:t>
            </a:r>
          </a:p>
        </p:txBody>
      </p:sp>
      <p:sp>
        <p:nvSpPr>
          <p:cNvPr id="3" name="Content Placeholder 2"/>
          <p:cNvSpPr>
            <a:spLocks noGrp="1"/>
          </p:cNvSpPr>
          <p:nvPr>
            <p:ph idx="1"/>
          </p:nvPr>
        </p:nvSpPr>
        <p:spPr>
          <a:xfrm>
            <a:off x="1154954" y="2603499"/>
            <a:ext cx="9212539" cy="3775529"/>
          </a:xfrm>
        </p:spPr>
        <p:txBody>
          <a:bodyPr>
            <a:normAutofit/>
          </a:bodyPr>
          <a:lstStyle/>
          <a:p>
            <a:r>
              <a:rPr lang="en-US" sz="2200" b="1" dirty="0"/>
              <a:t>Recall </a:t>
            </a:r>
            <a:r>
              <a:rPr lang="en-US" sz="2200" b="1" u="sng" dirty="0"/>
              <a:t>nonmetals and nonmetal oxides react with water to form acids</a:t>
            </a:r>
            <a:r>
              <a:rPr lang="en-US" sz="2200" b="1" dirty="0"/>
              <a:t> and </a:t>
            </a:r>
            <a:r>
              <a:rPr lang="en-US" sz="2200" b="1" u="sng" dirty="0"/>
              <a:t>metals and metal oxides react with water to form bases</a:t>
            </a:r>
            <a:r>
              <a:rPr lang="en-US" sz="2200" b="1" dirty="0"/>
              <a:t> (hydroxides)</a:t>
            </a:r>
          </a:p>
          <a:p>
            <a:r>
              <a:rPr lang="en-US" sz="2200" b="1" dirty="0"/>
              <a:t>Sometimes a simple inventory of the atoms reacting will suggest a product.</a:t>
            </a:r>
          </a:p>
          <a:p>
            <a:r>
              <a:rPr lang="en-US" sz="2200" b="1" dirty="0"/>
              <a:t>Balance the reaction.</a:t>
            </a:r>
          </a:p>
          <a:p>
            <a:r>
              <a:rPr lang="en-US" sz="2200" b="1" dirty="0"/>
              <a:t>Ex:   (II)    Ni +   Cl</a:t>
            </a:r>
            <a:r>
              <a:rPr lang="en-US" sz="2200" b="1" baseline="-25000" dirty="0"/>
              <a:t>2</a:t>
            </a:r>
            <a:r>
              <a:rPr lang="en-US" sz="2200" b="1" dirty="0"/>
              <a:t>  </a:t>
            </a:r>
            <a:r>
              <a:rPr lang="en-US" sz="2200" b="1" dirty="0">
                <a:sym typeface="Wingdings" panose="05000000000000000000" pitchFamily="2" charset="2"/>
              </a:rPr>
              <a:t></a:t>
            </a:r>
          </a:p>
          <a:p>
            <a:r>
              <a:rPr lang="en-US" sz="2200" b="1" dirty="0">
                <a:sym typeface="Wingdings" panose="05000000000000000000" pitchFamily="2" charset="2"/>
              </a:rPr>
              <a:t>Ex:  N</a:t>
            </a:r>
            <a:r>
              <a:rPr lang="en-US" sz="2200" b="1" baseline="-25000" dirty="0">
                <a:sym typeface="Wingdings" panose="05000000000000000000" pitchFamily="2" charset="2"/>
              </a:rPr>
              <a:t>2</a:t>
            </a:r>
            <a:r>
              <a:rPr lang="en-US" sz="2200" b="1" dirty="0">
                <a:sym typeface="Wingdings" panose="05000000000000000000" pitchFamily="2" charset="2"/>
              </a:rPr>
              <a:t>O</a:t>
            </a:r>
            <a:r>
              <a:rPr lang="en-US" sz="2200" b="1" baseline="-25000" dirty="0">
                <a:sym typeface="Wingdings" panose="05000000000000000000" pitchFamily="2" charset="2"/>
              </a:rPr>
              <a:t>5</a:t>
            </a:r>
            <a:r>
              <a:rPr lang="en-US" sz="2200" b="1" dirty="0">
                <a:sym typeface="Wingdings" panose="05000000000000000000" pitchFamily="2" charset="2"/>
              </a:rPr>
              <a:t>  + H</a:t>
            </a:r>
            <a:r>
              <a:rPr lang="en-US" sz="2200" b="1" baseline="-25000" dirty="0">
                <a:sym typeface="Wingdings" panose="05000000000000000000" pitchFamily="2" charset="2"/>
              </a:rPr>
              <a:t>2</a:t>
            </a:r>
            <a:r>
              <a:rPr lang="en-US" sz="2200" b="1" dirty="0">
                <a:sym typeface="Wingdings" panose="05000000000000000000" pitchFamily="2" charset="2"/>
              </a:rPr>
              <a:t>O </a:t>
            </a:r>
          </a:p>
        </p:txBody>
      </p:sp>
    </p:spTree>
    <p:extLst>
      <p:ext uri="{BB962C8B-B14F-4D97-AF65-F5344CB8AC3E}">
        <p14:creationId xmlns:p14="http://schemas.microsoft.com/office/powerpoint/2010/main" val="3980300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Predicting Decomposition</a:t>
            </a:r>
          </a:p>
        </p:txBody>
      </p:sp>
      <p:sp>
        <p:nvSpPr>
          <p:cNvPr id="3" name="Content Placeholder 2"/>
          <p:cNvSpPr>
            <a:spLocks noGrp="1"/>
          </p:cNvSpPr>
          <p:nvPr>
            <p:ph sz="half" idx="1"/>
          </p:nvPr>
        </p:nvSpPr>
        <p:spPr>
          <a:xfrm>
            <a:off x="854509" y="2338466"/>
            <a:ext cx="9908429" cy="3681335"/>
          </a:xfrm>
        </p:spPr>
        <p:txBody>
          <a:bodyPr>
            <a:normAutofit fontScale="92500" lnSpcReduction="10000"/>
          </a:bodyPr>
          <a:lstStyle/>
          <a:p>
            <a:r>
              <a:rPr lang="en-US" sz="2200" b="1" dirty="0"/>
              <a:t>Use when there is </a:t>
            </a:r>
            <a:r>
              <a:rPr lang="en-US" sz="2200" b="1" u="sng" dirty="0"/>
              <a:t>only one reactant</a:t>
            </a:r>
            <a:r>
              <a:rPr lang="en-US" sz="2200" b="1" dirty="0"/>
              <a:t>.</a:t>
            </a:r>
          </a:p>
          <a:p>
            <a:r>
              <a:rPr lang="en-US" sz="2200" b="1" u="sng" dirty="0"/>
              <a:t>Decompositions follow patterns</a:t>
            </a:r>
            <a:r>
              <a:rPr lang="en-US" sz="2200" b="1" dirty="0"/>
              <a:t>: (These patterns will be on the test)</a:t>
            </a:r>
          </a:p>
          <a:p>
            <a:r>
              <a:rPr lang="en-US" sz="2200" b="1" dirty="0"/>
              <a:t>binary compound </a:t>
            </a:r>
            <a:r>
              <a:rPr lang="en-US" sz="2200" b="1" dirty="0">
                <a:sym typeface="Symbol" panose="05050102010706020507" pitchFamily="18" charset="2"/>
              </a:rPr>
              <a:t> two elements</a:t>
            </a:r>
            <a:endParaRPr lang="en-US" sz="2200" b="1" dirty="0"/>
          </a:p>
          <a:p>
            <a:r>
              <a:rPr lang="en-US" sz="2200" b="1" dirty="0"/>
              <a:t>metal carbonate </a:t>
            </a:r>
            <a:r>
              <a:rPr lang="en-US" sz="2200" b="1" dirty="0">
                <a:sym typeface="Symbol" panose="05050102010706020507" pitchFamily="18" charset="2"/>
              </a:rPr>
              <a:t></a:t>
            </a:r>
            <a:r>
              <a:rPr lang="en-US" sz="2200" b="1" dirty="0"/>
              <a:t> metal oxide + carbon dioxide</a:t>
            </a:r>
          </a:p>
          <a:p>
            <a:r>
              <a:rPr lang="en-US" sz="2200" b="1" dirty="0"/>
              <a:t>metal hydrogen carbonate </a:t>
            </a:r>
            <a:r>
              <a:rPr lang="en-US" sz="2200" b="1" dirty="0">
                <a:sym typeface="Symbol" panose="05050102010706020507" pitchFamily="18" charset="2"/>
              </a:rPr>
              <a:t></a:t>
            </a:r>
            <a:r>
              <a:rPr lang="en-US" sz="2200" b="1" dirty="0"/>
              <a:t> metal oxide + water + carbon dioxide</a:t>
            </a:r>
          </a:p>
          <a:p>
            <a:r>
              <a:rPr lang="en-US" sz="2200" b="1" dirty="0"/>
              <a:t>metal hydroxide </a:t>
            </a:r>
            <a:r>
              <a:rPr lang="en-US" sz="2200" b="1" dirty="0">
                <a:sym typeface="Symbol" panose="05050102010706020507" pitchFamily="18" charset="2"/>
              </a:rPr>
              <a:t></a:t>
            </a:r>
            <a:r>
              <a:rPr lang="en-US" sz="2200" b="1" dirty="0"/>
              <a:t> metal oxide + water</a:t>
            </a:r>
          </a:p>
          <a:p>
            <a:r>
              <a:rPr lang="en-US" sz="2200" b="1" dirty="0"/>
              <a:t>metal chlorate </a:t>
            </a:r>
            <a:r>
              <a:rPr lang="en-US" sz="2200" b="1" dirty="0">
                <a:sym typeface="Symbol" panose="05050102010706020507" pitchFamily="18" charset="2"/>
              </a:rPr>
              <a:t></a:t>
            </a:r>
            <a:r>
              <a:rPr lang="en-US" sz="2200" b="1" dirty="0"/>
              <a:t> metal chloride + oxygen</a:t>
            </a:r>
          </a:p>
          <a:p>
            <a:r>
              <a:rPr lang="en-US" sz="2200" b="1" dirty="0"/>
              <a:t>metal sulfate </a:t>
            </a:r>
            <a:r>
              <a:rPr lang="en-US" sz="2200" b="1" dirty="0">
                <a:sym typeface="Symbol" panose="05050102010706020507" pitchFamily="18" charset="2"/>
              </a:rPr>
              <a:t> metal oxide + sulfur dioxide + oxygen</a:t>
            </a:r>
            <a:endParaRPr lang="en-US" sz="2200" b="1" dirty="0"/>
          </a:p>
          <a:p>
            <a:r>
              <a:rPr lang="en-US" sz="2200" b="1" dirty="0"/>
              <a:t>metal nitrate </a:t>
            </a:r>
            <a:r>
              <a:rPr lang="en-US" sz="2200" b="1" dirty="0">
                <a:sym typeface="Symbol" panose="05050102010706020507" pitchFamily="18" charset="2"/>
              </a:rPr>
              <a:t> metal oxide + nitrogen dioxide + oxygen</a:t>
            </a:r>
          </a:p>
          <a:p>
            <a:endParaRPr lang="en-US" b="1" dirty="0"/>
          </a:p>
        </p:txBody>
      </p:sp>
    </p:spTree>
    <p:extLst>
      <p:ext uri="{BB962C8B-B14F-4D97-AF65-F5344CB8AC3E}">
        <p14:creationId xmlns:p14="http://schemas.microsoft.com/office/powerpoint/2010/main" val="1433176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EC7F02AD-9687-440F-A9DF-FAA6F22270D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56561</TotalTime>
  <Words>1151</Words>
  <Application>Microsoft Office PowerPoint</Application>
  <PresentationFormat>Widescreen</PresentationFormat>
  <Paragraphs>128</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Century Gothic</vt:lpstr>
      <vt:lpstr>Wingdings 3</vt:lpstr>
      <vt:lpstr>Ion Boardroom</vt:lpstr>
      <vt:lpstr>Chemistry – Week of 4/6, 2020 #1</vt:lpstr>
      <vt:lpstr>Types of reactions</vt:lpstr>
      <vt:lpstr>Combustion</vt:lpstr>
      <vt:lpstr>Type ID practice</vt:lpstr>
      <vt:lpstr>Type ID practice Answers</vt:lpstr>
      <vt:lpstr>Predicting Products</vt:lpstr>
      <vt:lpstr>Predicting Synthesis</vt:lpstr>
      <vt:lpstr>Predicting Synthesis</vt:lpstr>
      <vt:lpstr>Predicting Decomposition</vt:lpstr>
      <vt:lpstr>Predicting Decomposition -Practice</vt:lpstr>
      <vt:lpstr>Predicting Single Replacement </vt:lpstr>
      <vt:lpstr>Predicting Single Replacement -Practice</vt:lpstr>
      <vt:lpstr>Predicting Double Replacement</vt:lpstr>
      <vt:lpstr>Predicting Combustion</vt:lpstr>
      <vt:lpstr>Assignments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1818 ACC Chemistry</dc:title>
  <dc:creator>Melissa Triplett</dc:creator>
  <cp:lastModifiedBy>Triplett, Melissa J.</cp:lastModifiedBy>
  <cp:revision>319</cp:revision>
  <dcterms:created xsi:type="dcterms:W3CDTF">2015-08-11T02:33:52Z</dcterms:created>
  <dcterms:modified xsi:type="dcterms:W3CDTF">2020-03-29T20:39:39Z</dcterms:modified>
</cp:coreProperties>
</file>